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4"/>
  </p:notesMasterIdLst>
  <p:sldIdLst>
    <p:sldId id="256" r:id="rId2"/>
    <p:sldId id="258" r:id="rId3"/>
    <p:sldId id="259" r:id="rId4"/>
    <p:sldId id="261" r:id="rId5"/>
    <p:sldId id="341" r:id="rId6"/>
    <p:sldId id="305" r:id="rId7"/>
    <p:sldId id="342" r:id="rId8"/>
    <p:sldId id="306" r:id="rId9"/>
    <p:sldId id="307" r:id="rId10"/>
    <p:sldId id="308" r:id="rId11"/>
    <p:sldId id="309" r:id="rId12"/>
    <p:sldId id="310" r:id="rId13"/>
    <p:sldId id="343" r:id="rId14"/>
    <p:sldId id="311" r:id="rId15"/>
    <p:sldId id="313" r:id="rId16"/>
    <p:sldId id="312" r:id="rId17"/>
    <p:sldId id="314" r:id="rId18"/>
    <p:sldId id="315" r:id="rId19"/>
    <p:sldId id="316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2" r:id="rId34"/>
    <p:sldId id="333" r:id="rId35"/>
    <p:sldId id="334" r:id="rId36"/>
    <p:sldId id="335" r:id="rId37"/>
    <p:sldId id="336" r:id="rId38"/>
    <p:sldId id="338" r:id="rId39"/>
    <p:sldId id="339" r:id="rId40"/>
    <p:sldId id="344" r:id="rId41"/>
    <p:sldId id="345" r:id="rId42"/>
    <p:sldId id="262" r:id="rId43"/>
  </p:sldIdLst>
  <p:sldSz cx="9144000" cy="5143500" type="screen16x9"/>
  <p:notesSz cx="6858000" cy="9144000"/>
  <p:embeddedFontLst>
    <p:embeddedFont>
      <p:font typeface="Albert Sans" panose="02020500000000000000" charset="0"/>
      <p:regular r:id="rId45"/>
      <p:bold r:id="rId46"/>
      <p:italic r:id="rId47"/>
      <p:boldItalic r:id="rId48"/>
    </p:embeddedFont>
    <p:embeddedFont>
      <p:font typeface="Anton" panose="02020500000000000000" charset="0"/>
      <p:regular r:id="rId49"/>
    </p:embeddedFont>
    <p:embeddedFont>
      <p:font typeface="Encode Sans" panose="02020500000000000000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FC7C04-F3B5-4206-AA87-B7B8D9CB0EE4}">
  <a:tblStyle styleId="{EDFC7C04-F3B5-4206-AA87-B7B8D9CB0E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1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3c2bc466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3c2bc466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557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726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01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40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98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776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321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7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656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59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59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867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510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9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184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632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538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672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18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824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310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578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280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100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299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581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406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704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03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9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5519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7675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a21de5bf7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1a21de5bf7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5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609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a21de5bf7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a21de5bf7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22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64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a21de5bf7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a21de5bf7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1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1000" y="1451125"/>
            <a:ext cx="5284500" cy="184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1000" y="3441325"/>
            <a:ext cx="4017300" cy="365700"/>
          </a:xfrm>
          <a:prstGeom prst="rect">
            <a:avLst/>
          </a:prstGeom>
          <a:ln w="1905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583579" y="4737928"/>
            <a:ext cx="1058744" cy="914302"/>
            <a:chOff x="600075" y="2651675"/>
            <a:chExt cx="2454775" cy="2119875"/>
          </a:xfrm>
        </p:grpSpPr>
        <p:sp>
          <p:nvSpPr>
            <p:cNvPr id="13" name="Google Shape;13;p2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Google Shape;29;p2"/>
          <p:cNvCxnSpPr/>
          <p:nvPr/>
        </p:nvCxnSpPr>
        <p:spPr>
          <a:xfrm>
            <a:off x="1357588" y="432228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>
            <a:off x="-2013862" y="102843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2"/>
          <p:cNvSpPr/>
          <p:nvPr/>
        </p:nvSpPr>
        <p:spPr>
          <a:xfrm>
            <a:off x="8072825" y="197425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696750" y="4599425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750950" y="9400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"/>
          <p:cNvSpPr/>
          <p:nvPr/>
        </p:nvSpPr>
        <p:spPr>
          <a:xfrm>
            <a:off x="2156900" y="20277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3305350" y="436913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1778550" y="2550960"/>
            <a:ext cx="55869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2485350" y="3465800"/>
            <a:ext cx="4173300" cy="365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292950" y="2161450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55750" y="146402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>
            <a:off x="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3"/>
          <p:cNvCxnSpPr/>
          <p:nvPr/>
        </p:nvCxnSpPr>
        <p:spPr>
          <a:xfrm>
            <a:off x="-632287" y="199728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3"/>
          <p:cNvSpPr/>
          <p:nvPr/>
        </p:nvSpPr>
        <p:spPr>
          <a:xfrm rot="10800000">
            <a:off x="693510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3"/>
          <p:cNvCxnSpPr/>
          <p:nvPr/>
        </p:nvCxnSpPr>
        <p:spPr>
          <a:xfrm>
            <a:off x="6222650" y="-4911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3"/>
          <p:cNvSpPr/>
          <p:nvPr/>
        </p:nvSpPr>
        <p:spPr>
          <a:xfrm>
            <a:off x="8620550" y="4599425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750950" y="9400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657763" y="23840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>
            <a:off x="8451054" y="3137153"/>
            <a:ext cx="1058744" cy="914302"/>
            <a:chOff x="600075" y="2651675"/>
            <a:chExt cx="2454775" cy="2119875"/>
          </a:xfrm>
        </p:grpSpPr>
        <p:sp>
          <p:nvSpPr>
            <p:cNvPr id="52" name="Google Shape;52;p3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4042628" y="-450997"/>
            <a:ext cx="1058744" cy="914302"/>
            <a:chOff x="600075" y="2651675"/>
            <a:chExt cx="2454775" cy="2119875"/>
          </a:xfrm>
        </p:grpSpPr>
        <p:sp>
          <p:nvSpPr>
            <p:cNvPr id="69" name="Google Shape;69;p3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5" name="Google Shape;85;p3"/>
          <p:cNvCxnSpPr/>
          <p:nvPr/>
        </p:nvCxnSpPr>
        <p:spPr>
          <a:xfrm>
            <a:off x="6195350" y="-2128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3"/>
          <p:cNvSpPr/>
          <p:nvPr/>
        </p:nvSpPr>
        <p:spPr>
          <a:xfrm rot="5400000">
            <a:off x="4206300" y="428150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6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" name="Google Shape;187;p6"/>
          <p:cNvCxnSpPr/>
          <p:nvPr/>
        </p:nvCxnSpPr>
        <p:spPr>
          <a:xfrm>
            <a:off x="6040500" y="-14714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6"/>
          <p:cNvCxnSpPr/>
          <p:nvPr/>
        </p:nvCxnSpPr>
        <p:spPr>
          <a:xfrm>
            <a:off x="6707575" y="-47812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6"/>
          <p:cNvCxnSpPr/>
          <p:nvPr/>
        </p:nvCxnSpPr>
        <p:spPr>
          <a:xfrm>
            <a:off x="1656400" y="467865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6"/>
          <p:cNvCxnSpPr/>
          <p:nvPr/>
        </p:nvCxnSpPr>
        <p:spPr>
          <a:xfrm>
            <a:off x="1207513" y="46786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1" name="Google Shape;19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28800" y="128024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/>
          <p:nvPr/>
        </p:nvSpPr>
        <p:spPr>
          <a:xfrm>
            <a:off x="-424250" y="1422466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"/>
          <p:cNvSpPr/>
          <p:nvPr/>
        </p:nvSpPr>
        <p:spPr>
          <a:xfrm>
            <a:off x="8682775" y="1576441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6"/>
          <p:cNvSpPr/>
          <p:nvPr/>
        </p:nvSpPr>
        <p:spPr>
          <a:xfrm>
            <a:off x="8561825" y="2041216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6"/>
          <p:cNvGrpSpPr/>
          <p:nvPr/>
        </p:nvGrpSpPr>
        <p:grpSpPr>
          <a:xfrm>
            <a:off x="8271604" y="4599415"/>
            <a:ext cx="1058744" cy="914302"/>
            <a:chOff x="600075" y="2651675"/>
            <a:chExt cx="2454775" cy="2119875"/>
          </a:xfrm>
        </p:grpSpPr>
        <p:sp>
          <p:nvSpPr>
            <p:cNvPr id="196" name="Google Shape;196;p6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6"/>
          <p:cNvGrpSpPr/>
          <p:nvPr/>
        </p:nvGrpSpPr>
        <p:grpSpPr>
          <a:xfrm>
            <a:off x="1053742" y="-451010"/>
            <a:ext cx="1058744" cy="914302"/>
            <a:chOff x="600075" y="2651675"/>
            <a:chExt cx="2454775" cy="2119875"/>
          </a:xfrm>
        </p:grpSpPr>
        <p:sp>
          <p:nvSpPr>
            <p:cNvPr id="213" name="Google Shape;213;p6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6"/>
          <p:cNvSpPr/>
          <p:nvPr/>
        </p:nvSpPr>
        <p:spPr>
          <a:xfrm>
            <a:off x="8617925" y="41516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382100" y="109117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"/>
          <p:cNvSpPr txBox="1">
            <a:spLocks noGrp="1"/>
          </p:cNvSpPr>
          <p:nvPr>
            <p:ph type="title"/>
          </p:nvPr>
        </p:nvSpPr>
        <p:spPr>
          <a:xfrm>
            <a:off x="1607058" y="1631809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"/>
          </p:nvPr>
        </p:nvSpPr>
        <p:spPr>
          <a:xfrm>
            <a:off x="1607058" y="1846609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2"/>
          </p:nvPr>
        </p:nvSpPr>
        <p:spPr>
          <a:xfrm flipH="1">
            <a:off x="5639958" y="1631800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subTitle" idx="3"/>
          </p:nvPr>
        </p:nvSpPr>
        <p:spPr>
          <a:xfrm flipH="1">
            <a:off x="5639908" y="1846599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title" idx="4" hasCustomPrompt="1"/>
          </p:nvPr>
        </p:nvSpPr>
        <p:spPr>
          <a:xfrm>
            <a:off x="773142" y="16340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800493" y="16340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6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title" idx="7"/>
          </p:nvPr>
        </p:nvSpPr>
        <p:spPr>
          <a:xfrm>
            <a:off x="1607058" y="3088690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subTitle" idx="8"/>
          </p:nvPr>
        </p:nvSpPr>
        <p:spPr>
          <a:xfrm>
            <a:off x="1607058" y="3304724"/>
            <a:ext cx="2730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9"/>
          </p:nvPr>
        </p:nvSpPr>
        <p:spPr>
          <a:xfrm flipH="1">
            <a:off x="5639958" y="3088690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3" name="Google Shape;463;p13"/>
          <p:cNvSpPr txBox="1">
            <a:spLocks noGrp="1"/>
          </p:cNvSpPr>
          <p:nvPr>
            <p:ph type="subTitle" idx="13"/>
          </p:nvPr>
        </p:nvSpPr>
        <p:spPr>
          <a:xfrm flipH="1">
            <a:off x="5639908" y="3304725"/>
            <a:ext cx="2730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14" hasCustomPrompt="1"/>
          </p:nvPr>
        </p:nvSpPr>
        <p:spPr>
          <a:xfrm>
            <a:off x="773142" y="30915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5" name="Google Shape;465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800493" y="3091550"/>
            <a:ext cx="759000" cy="7590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466" name="Google Shape;466;p13"/>
          <p:cNvCxnSpPr/>
          <p:nvPr/>
        </p:nvCxnSpPr>
        <p:spPr>
          <a:xfrm>
            <a:off x="-1401850" y="-14091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13"/>
          <p:cNvCxnSpPr/>
          <p:nvPr/>
        </p:nvCxnSpPr>
        <p:spPr>
          <a:xfrm>
            <a:off x="296900" y="-242175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13"/>
          <p:cNvCxnSpPr/>
          <p:nvPr/>
        </p:nvCxnSpPr>
        <p:spPr>
          <a:xfrm>
            <a:off x="7892750" y="44950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13"/>
          <p:cNvCxnSpPr/>
          <p:nvPr/>
        </p:nvCxnSpPr>
        <p:spPr>
          <a:xfrm>
            <a:off x="8580275" y="45886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13"/>
          <p:cNvSpPr/>
          <p:nvPr/>
        </p:nvSpPr>
        <p:spPr>
          <a:xfrm>
            <a:off x="0" y="3433825"/>
            <a:ext cx="1714200" cy="17142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3"/>
          <p:cNvSpPr/>
          <p:nvPr/>
        </p:nvSpPr>
        <p:spPr>
          <a:xfrm>
            <a:off x="1728450" y="467900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3"/>
          <p:cNvSpPr/>
          <p:nvPr/>
        </p:nvSpPr>
        <p:spPr>
          <a:xfrm>
            <a:off x="8627700" y="3990500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3" name="Google Shape;4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74625" y="228615"/>
            <a:ext cx="2724913" cy="822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13"/>
          <p:cNvGrpSpPr/>
          <p:nvPr/>
        </p:nvGrpSpPr>
        <p:grpSpPr>
          <a:xfrm>
            <a:off x="4042628" y="4618628"/>
            <a:ext cx="1058744" cy="914302"/>
            <a:chOff x="600075" y="2651675"/>
            <a:chExt cx="2454775" cy="2119875"/>
          </a:xfrm>
        </p:grpSpPr>
        <p:sp>
          <p:nvSpPr>
            <p:cNvPr id="475" name="Google Shape;475;p13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1"/>
          <p:cNvSpPr txBox="1">
            <a:spLocks noGrp="1"/>
          </p:cNvSpPr>
          <p:nvPr>
            <p:ph type="subTitle" idx="1"/>
          </p:nvPr>
        </p:nvSpPr>
        <p:spPr>
          <a:xfrm>
            <a:off x="721879" y="2885150"/>
            <a:ext cx="2501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7" name="Google Shape;827;p21"/>
          <p:cNvSpPr txBox="1">
            <a:spLocks noGrp="1"/>
          </p:cNvSpPr>
          <p:nvPr>
            <p:ph type="subTitle" idx="2"/>
          </p:nvPr>
        </p:nvSpPr>
        <p:spPr>
          <a:xfrm>
            <a:off x="3321150" y="2885150"/>
            <a:ext cx="2501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8" name="Google Shape;828;p21"/>
          <p:cNvSpPr txBox="1">
            <a:spLocks noGrp="1"/>
          </p:cNvSpPr>
          <p:nvPr>
            <p:ph type="subTitle" idx="3"/>
          </p:nvPr>
        </p:nvSpPr>
        <p:spPr>
          <a:xfrm>
            <a:off x="5920421" y="2885150"/>
            <a:ext cx="2501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9" name="Google Shape;829;p21"/>
          <p:cNvSpPr txBox="1">
            <a:spLocks noGrp="1"/>
          </p:cNvSpPr>
          <p:nvPr>
            <p:ph type="title" idx="4"/>
          </p:nvPr>
        </p:nvSpPr>
        <p:spPr>
          <a:xfrm>
            <a:off x="719929" y="266569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1"/>
          <p:cNvSpPr txBox="1">
            <a:spLocks noGrp="1"/>
          </p:cNvSpPr>
          <p:nvPr>
            <p:ph type="title" idx="5"/>
          </p:nvPr>
        </p:nvSpPr>
        <p:spPr>
          <a:xfrm>
            <a:off x="3319200" y="266569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21"/>
          <p:cNvSpPr txBox="1">
            <a:spLocks noGrp="1"/>
          </p:cNvSpPr>
          <p:nvPr>
            <p:ph type="title" idx="6"/>
          </p:nvPr>
        </p:nvSpPr>
        <p:spPr>
          <a:xfrm>
            <a:off x="5918471" y="2665694"/>
            <a:ext cx="2505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21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1"/>
          <p:cNvSpPr/>
          <p:nvPr/>
        </p:nvSpPr>
        <p:spPr>
          <a:xfrm rot="10800000" flipH="1">
            <a:off x="0" y="-7544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4" name="Google Shape;834;p21"/>
          <p:cNvCxnSpPr/>
          <p:nvPr/>
        </p:nvCxnSpPr>
        <p:spPr>
          <a:xfrm flipH="1">
            <a:off x="392100" y="-11841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21"/>
          <p:cNvCxnSpPr/>
          <p:nvPr/>
        </p:nvCxnSpPr>
        <p:spPr>
          <a:xfrm flipH="1">
            <a:off x="1360025" y="-1908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21"/>
          <p:cNvCxnSpPr/>
          <p:nvPr/>
        </p:nvCxnSpPr>
        <p:spPr>
          <a:xfrm>
            <a:off x="7268850" y="-25030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21"/>
          <p:cNvCxnSpPr/>
          <p:nvPr/>
        </p:nvCxnSpPr>
        <p:spPr>
          <a:xfrm>
            <a:off x="6609575" y="-5696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8" name="Google Shape;83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649225" y="5550411"/>
            <a:ext cx="2724913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1"/>
          <p:cNvSpPr/>
          <p:nvPr/>
        </p:nvSpPr>
        <p:spPr>
          <a:xfrm>
            <a:off x="8807175" y="2718691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21"/>
          <p:cNvSpPr/>
          <p:nvPr/>
        </p:nvSpPr>
        <p:spPr>
          <a:xfrm rot="10800000" flipH="1">
            <a:off x="8638025" y="1586366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1"/>
          <p:cNvSpPr/>
          <p:nvPr/>
        </p:nvSpPr>
        <p:spPr>
          <a:xfrm rot="10800000" flipH="1">
            <a:off x="8712425" y="2304841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1"/>
          <p:cNvSpPr/>
          <p:nvPr/>
        </p:nvSpPr>
        <p:spPr>
          <a:xfrm>
            <a:off x="148050" y="2431941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1"/>
          <p:cNvSpPr/>
          <p:nvPr/>
        </p:nvSpPr>
        <p:spPr>
          <a:xfrm>
            <a:off x="222450" y="1787866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4" name="Google Shape;844;p21"/>
          <p:cNvGrpSpPr/>
          <p:nvPr/>
        </p:nvGrpSpPr>
        <p:grpSpPr>
          <a:xfrm>
            <a:off x="7372042" y="4675615"/>
            <a:ext cx="1058744" cy="914302"/>
            <a:chOff x="600075" y="2651675"/>
            <a:chExt cx="2454775" cy="2119875"/>
          </a:xfrm>
        </p:grpSpPr>
        <p:sp>
          <p:nvSpPr>
            <p:cNvPr id="845" name="Google Shape;845;p21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1"/>
          <p:cNvGrpSpPr/>
          <p:nvPr/>
        </p:nvGrpSpPr>
        <p:grpSpPr>
          <a:xfrm>
            <a:off x="4042628" y="-504353"/>
            <a:ext cx="1058744" cy="914302"/>
            <a:chOff x="600075" y="2651675"/>
            <a:chExt cx="2454775" cy="2119875"/>
          </a:xfrm>
        </p:grpSpPr>
        <p:sp>
          <p:nvSpPr>
            <p:cNvPr id="862" name="Google Shape;862;p21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21"/>
          <p:cNvSpPr/>
          <p:nvPr/>
        </p:nvSpPr>
        <p:spPr>
          <a:xfrm>
            <a:off x="8938825" y="37233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21"/>
          <p:cNvSpPr/>
          <p:nvPr/>
        </p:nvSpPr>
        <p:spPr>
          <a:xfrm>
            <a:off x="282550" y="343007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7"/>
          <p:cNvSpPr/>
          <p:nvPr/>
        </p:nvSpPr>
        <p:spPr>
          <a:xfrm rot="10800000">
            <a:off x="7790091" y="6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27"/>
          <p:cNvSpPr/>
          <p:nvPr/>
        </p:nvSpPr>
        <p:spPr>
          <a:xfrm>
            <a:off x="0" y="3792158"/>
            <a:ext cx="1353900" cy="1353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5" name="Google Shape;1125;p27"/>
          <p:cNvCxnSpPr/>
          <p:nvPr/>
        </p:nvCxnSpPr>
        <p:spPr>
          <a:xfrm>
            <a:off x="5917850" y="-11007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6" name="Google Shape;1126;p27"/>
          <p:cNvCxnSpPr/>
          <p:nvPr/>
        </p:nvCxnSpPr>
        <p:spPr>
          <a:xfrm>
            <a:off x="6962700" y="-4348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7" name="Google Shape;1127;p27"/>
          <p:cNvSpPr/>
          <p:nvPr/>
        </p:nvSpPr>
        <p:spPr>
          <a:xfrm rot="5400000">
            <a:off x="4538425" y="4316525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27"/>
          <p:cNvSpPr/>
          <p:nvPr/>
        </p:nvSpPr>
        <p:spPr>
          <a:xfrm>
            <a:off x="8471350" y="2757438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27"/>
          <p:cNvSpPr/>
          <p:nvPr/>
        </p:nvSpPr>
        <p:spPr>
          <a:xfrm>
            <a:off x="8831688" y="3586950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0" name="Google Shape;1130;p27"/>
          <p:cNvGrpSpPr/>
          <p:nvPr/>
        </p:nvGrpSpPr>
        <p:grpSpPr>
          <a:xfrm>
            <a:off x="4208542" y="-440197"/>
            <a:ext cx="1058744" cy="914302"/>
            <a:chOff x="600075" y="2651675"/>
            <a:chExt cx="2454775" cy="2119875"/>
          </a:xfrm>
        </p:grpSpPr>
        <p:sp>
          <p:nvSpPr>
            <p:cNvPr id="1131" name="Google Shape;1131;p27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" name="Google Shape;1147;p27"/>
          <p:cNvSpPr/>
          <p:nvPr/>
        </p:nvSpPr>
        <p:spPr>
          <a:xfrm>
            <a:off x="8831688" y="23260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27"/>
          <p:cNvSpPr/>
          <p:nvPr/>
        </p:nvSpPr>
        <p:spPr>
          <a:xfrm>
            <a:off x="129050" y="148417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27"/>
          <p:cNvSpPr/>
          <p:nvPr/>
        </p:nvSpPr>
        <p:spPr>
          <a:xfrm>
            <a:off x="166263" y="21208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0" name="Google Shape;1150;p27"/>
          <p:cNvCxnSpPr/>
          <p:nvPr/>
        </p:nvCxnSpPr>
        <p:spPr>
          <a:xfrm>
            <a:off x="-556087" y="268308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1" name="Google Shape;1151;p27"/>
          <p:cNvGrpSpPr/>
          <p:nvPr/>
        </p:nvGrpSpPr>
        <p:grpSpPr>
          <a:xfrm>
            <a:off x="7978129" y="4649287"/>
            <a:ext cx="1058744" cy="914302"/>
            <a:chOff x="600075" y="2651675"/>
            <a:chExt cx="2454775" cy="2119875"/>
          </a:xfrm>
        </p:grpSpPr>
        <p:sp>
          <p:nvSpPr>
            <p:cNvPr id="1152" name="Google Shape;1152;p27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7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7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7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7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7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7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7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7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7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7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7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8" name="Google Shape;116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1392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8"/>
          <p:cNvSpPr/>
          <p:nvPr/>
        </p:nvSpPr>
        <p:spPr>
          <a:xfrm rot="10800000" flipH="1">
            <a:off x="0" y="-7276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28"/>
          <p:cNvSpPr/>
          <p:nvPr/>
        </p:nvSpPr>
        <p:spPr>
          <a:xfrm rot="-5400000">
            <a:off x="6935100" y="2934599"/>
            <a:ext cx="2208900" cy="2208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2" name="Google Shape;1172;p28"/>
          <p:cNvCxnSpPr/>
          <p:nvPr/>
        </p:nvCxnSpPr>
        <p:spPr>
          <a:xfrm flipH="1">
            <a:off x="1291713" y="-10796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28"/>
          <p:cNvCxnSpPr/>
          <p:nvPr/>
        </p:nvCxnSpPr>
        <p:spPr>
          <a:xfrm flipH="1">
            <a:off x="1881863" y="-41375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28"/>
          <p:cNvSpPr/>
          <p:nvPr/>
        </p:nvSpPr>
        <p:spPr>
          <a:xfrm rot="-5400000" flipH="1">
            <a:off x="4206300" y="-926600"/>
            <a:ext cx="731400" cy="1757100"/>
          </a:xfrm>
          <a:prstGeom prst="rect">
            <a:avLst/>
          </a:prstGeom>
          <a:solidFill>
            <a:srgbClr val="5773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28"/>
          <p:cNvSpPr/>
          <p:nvPr/>
        </p:nvSpPr>
        <p:spPr>
          <a:xfrm flipH="1">
            <a:off x="367413" y="2757438"/>
            <a:ext cx="279600" cy="2796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28"/>
          <p:cNvSpPr/>
          <p:nvPr/>
        </p:nvSpPr>
        <p:spPr>
          <a:xfrm flipH="1">
            <a:off x="81475" y="3586950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28"/>
          <p:cNvSpPr/>
          <p:nvPr/>
        </p:nvSpPr>
        <p:spPr>
          <a:xfrm flipH="1">
            <a:off x="81494" y="23260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28"/>
          <p:cNvSpPr/>
          <p:nvPr/>
        </p:nvSpPr>
        <p:spPr>
          <a:xfrm flipH="1">
            <a:off x="8709713" y="1484175"/>
            <a:ext cx="279600" cy="279600"/>
          </a:xfrm>
          <a:prstGeom prst="ellipse">
            <a:avLst/>
          </a:prstGeom>
          <a:noFill/>
          <a:ln w="76200" cap="flat" cmpd="sng">
            <a:solidFill>
              <a:srgbClr val="5773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8"/>
          <p:cNvSpPr/>
          <p:nvPr/>
        </p:nvSpPr>
        <p:spPr>
          <a:xfrm flipH="1">
            <a:off x="8746919" y="21208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0" name="Google Shape;1180;p28"/>
          <p:cNvCxnSpPr/>
          <p:nvPr/>
        </p:nvCxnSpPr>
        <p:spPr>
          <a:xfrm flipH="1">
            <a:off x="8086025" y="123993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rgbClr val="5773F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1" name="Google Shape;1181;p28"/>
          <p:cNvGrpSpPr/>
          <p:nvPr/>
        </p:nvGrpSpPr>
        <p:grpSpPr>
          <a:xfrm flipH="1">
            <a:off x="81489" y="4649287"/>
            <a:ext cx="1058744" cy="914302"/>
            <a:chOff x="600075" y="2651675"/>
            <a:chExt cx="2454775" cy="2119875"/>
          </a:xfrm>
        </p:grpSpPr>
        <p:sp>
          <p:nvSpPr>
            <p:cNvPr id="1182" name="Google Shape;1182;p28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rgbClr val="577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8" name="Google Shape;119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07375" y="387402"/>
            <a:ext cx="2724913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30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7" r:id="rId6"/>
    <p:sldLayoutId id="2147483673" r:id="rId7"/>
    <p:sldLayoutId id="214748367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32"/>
          <p:cNvPicPr preferRelativeResize="0"/>
          <p:nvPr/>
        </p:nvPicPr>
        <p:blipFill rotWithShape="1">
          <a:blip r:embed="rId3"/>
          <a:srcRect r="48093"/>
          <a:stretch/>
        </p:blipFill>
        <p:spPr>
          <a:xfrm>
            <a:off x="6137033" y="470085"/>
            <a:ext cx="2419662" cy="395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32"/>
          <p:cNvSpPr txBox="1">
            <a:spLocks noGrp="1"/>
          </p:cNvSpPr>
          <p:nvPr>
            <p:ph type="ctrTitle"/>
          </p:nvPr>
        </p:nvSpPr>
        <p:spPr>
          <a:xfrm>
            <a:off x="674531" y="1070825"/>
            <a:ext cx="5284500" cy="18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hlink"/>
              </a:buClr>
              <a:buSzPts val="1100"/>
            </a:pPr>
            <a:r>
              <a:rPr lang="en-US" altLang="zh-TW" sz="4500" b="1" dirty="0"/>
              <a:t>SpaceX</a:t>
            </a:r>
            <a:r>
              <a:rPr lang="en-US" altLang="zh-TW" sz="4500" dirty="0"/>
              <a:t> Analysis</a:t>
            </a:r>
            <a:br>
              <a:rPr lang="en-US" altLang="zh-TW" sz="4500" b="1" dirty="0"/>
            </a:br>
            <a:r>
              <a:rPr lang="en-US" altLang="zh-TW" sz="4500" b="1" dirty="0"/>
              <a:t>Capstone Project</a:t>
            </a:r>
            <a:endParaRPr sz="4500" dirty="0"/>
          </a:p>
        </p:txBody>
      </p:sp>
      <p:sp>
        <p:nvSpPr>
          <p:cNvPr id="1211" name="Google Shape;1211;p32"/>
          <p:cNvSpPr txBox="1">
            <a:spLocks noGrp="1"/>
          </p:cNvSpPr>
          <p:nvPr>
            <p:ph type="subTitle" idx="1"/>
          </p:nvPr>
        </p:nvSpPr>
        <p:spPr>
          <a:xfrm>
            <a:off x="692950" y="3527712"/>
            <a:ext cx="2999940" cy="365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WeiKai</a:t>
            </a:r>
            <a:r>
              <a:rPr lang="en-US" dirty="0"/>
              <a:t> Chao 2023/01/31</a:t>
            </a:r>
            <a:endParaRPr dirty="0"/>
          </a:p>
        </p:txBody>
      </p:sp>
      <p:sp>
        <p:nvSpPr>
          <p:cNvPr id="1212" name="Google Shape;1212;p32"/>
          <p:cNvSpPr/>
          <p:nvPr/>
        </p:nvSpPr>
        <p:spPr>
          <a:xfrm rot="10800000">
            <a:off x="6935100" y="-7276"/>
            <a:ext cx="2208900" cy="2208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3" name="Google Shape;1213;p32"/>
          <p:cNvCxnSpPr/>
          <p:nvPr/>
        </p:nvCxnSpPr>
        <p:spPr>
          <a:xfrm>
            <a:off x="6451250" y="-491125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32"/>
          <p:cNvCxnSpPr/>
          <p:nvPr/>
        </p:nvCxnSpPr>
        <p:spPr>
          <a:xfrm>
            <a:off x="7039325" y="-364100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5" name="Google Shape;1215;p32"/>
          <p:cNvSpPr/>
          <p:nvPr/>
        </p:nvSpPr>
        <p:spPr>
          <a:xfrm>
            <a:off x="5912450" y="3186400"/>
            <a:ext cx="1469400" cy="1469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6" name="Google Shape;1216;p32"/>
          <p:cNvCxnSpPr/>
          <p:nvPr/>
        </p:nvCxnSpPr>
        <p:spPr>
          <a:xfrm>
            <a:off x="5912450" y="3186410"/>
            <a:ext cx="2538600" cy="2538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32"/>
          <p:cNvCxnSpPr/>
          <p:nvPr/>
        </p:nvCxnSpPr>
        <p:spPr>
          <a:xfrm>
            <a:off x="5876625" y="3536438"/>
            <a:ext cx="903600" cy="903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8" name="Google Shape;1218;p32"/>
          <p:cNvSpPr/>
          <p:nvPr/>
        </p:nvSpPr>
        <p:spPr>
          <a:xfrm>
            <a:off x="6318425" y="865625"/>
            <a:ext cx="205200" cy="2052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9" name="Google Shape;1219;p32"/>
          <p:cNvGrpSpPr/>
          <p:nvPr/>
        </p:nvGrpSpPr>
        <p:grpSpPr>
          <a:xfrm>
            <a:off x="5432892" y="340453"/>
            <a:ext cx="1058744" cy="914302"/>
            <a:chOff x="600075" y="2651675"/>
            <a:chExt cx="2454775" cy="2119875"/>
          </a:xfrm>
        </p:grpSpPr>
        <p:sp>
          <p:nvSpPr>
            <p:cNvPr id="1220" name="Google Shape;1220;p32"/>
            <p:cNvSpPr/>
            <p:nvPr/>
          </p:nvSpPr>
          <p:spPr>
            <a:xfrm>
              <a:off x="29652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807" y="0"/>
                  </a:moveTo>
                  <a:lnTo>
                    <a:pt x="1626" y="30"/>
                  </a:lnTo>
                  <a:lnTo>
                    <a:pt x="1445" y="30"/>
                  </a:lnTo>
                  <a:lnTo>
                    <a:pt x="1114" y="151"/>
                  </a:lnTo>
                  <a:lnTo>
                    <a:pt x="813" y="301"/>
                  </a:lnTo>
                  <a:lnTo>
                    <a:pt x="542" y="542"/>
                  </a:lnTo>
                  <a:lnTo>
                    <a:pt x="332" y="783"/>
                  </a:lnTo>
                  <a:lnTo>
                    <a:pt x="151" y="1114"/>
                  </a:lnTo>
                  <a:lnTo>
                    <a:pt x="61" y="1445"/>
                  </a:lnTo>
                  <a:lnTo>
                    <a:pt x="31" y="1626"/>
                  </a:lnTo>
                  <a:lnTo>
                    <a:pt x="0" y="1806"/>
                  </a:lnTo>
                  <a:lnTo>
                    <a:pt x="31" y="1987"/>
                  </a:lnTo>
                  <a:lnTo>
                    <a:pt x="61" y="216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71"/>
                  </a:lnTo>
                  <a:lnTo>
                    <a:pt x="813" y="3281"/>
                  </a:lnTo>
                  <a:lnTo>
                    <a:pt x="1114" y="3432"/>
                  </a:lnTo>
                  <a:lnTo>
                    <a:pt x="1445" y="3552"/>
                  </a:lnTo>
                  <a:lnTo>
                    <a:pt x="1626" y="3582"/>
                  </a:lnTo>
                  <a:lnTo>
                    <a:pt x="1987" y="3582"/>
                  </a:lnTo>
                  <a:lnTo>
                    <a:pt x="2168" y="3552"/>
                  </a:lnTo>
                  <a:lnTo>
                    <a:pt x="2499" y="3432"/>
                  </a:lnTo>
                  <a:lnTo>
                    <a:pt x="2800" y="3281"/>
                  </a:lnTo>
                  <a:lnTo>
                    <a:pt x="3071" y="307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68"/>
                  </a:lnTo>
                  <a:lnTo>
                    <a:pt x="3583" y="1987"/>
                  </a:lnTo>
                  <a:lnTo>
                    <a:pt x="3583" y="1806"/>
                  </a:lnTo>
                  <a:lnTo>
                    <a:pt x="3583" y="1626"/>
                  </a:lnTo>
                  <a:lnTo>
                    <a:pt x="3552" y="1445"/>
                  </a:lnTo>
                  <a:lnTo>
                    <a:pt x="3462" y="1114"/>
                  </a:lnTo>
                  <a:lnTo>
                    <a:pt x="3282" y="783"/>
                  </a:lnTo>
                  <a:lnTo>
                    <a:pt x="3071" y="542"/>
                  </a:lnTo>
                  <a:lnTo>
                    <a:pt x="2800" y="301"/>
                  </a:lnTo>
                  <a:lnTo>
                    <a:pt x="2499" y="151"/>
                  </a:lnTo>
                  <a:lnTo>
                    <a:pt x="2168" y="30"/>
                  </a:lnTo>
                  <a:lnTo>
                    <a:pt x="1987" y="30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2177375" y="26516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5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138872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770" y="3281"/>
                  </a:lnTo>
                  <a:lnTo>
                    <a:pt x="3041" y="307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22" y="1445"/>
                  </a:lnTo>
                  <a:lnTo>
                    <a:pt x="3432" y="1114"/>
                  </a:lnTo>
                  <a:lnTo>
                    <a:pt x="3252" y="783"/>
                  </a:lnTo>
                  <a:lnTo>
                    <a:pt x="3041" y="542"/>
                  </a:lnTo>
                  <a:lnTo>
                    <a:pt x="277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600075" y="26516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777" y="0"/>
                  </a:moveTo>
                  <a:lnTo>
                    <a:pt x="1596" y="30"/>
                  </a:lnTo>
                  <a:lnTo>
                    <a:pt x="1415" y="30"/>
                  </a:lnTo>
                  <a:lnTo>
                    <a:pt x="1084" y="151"/>
                  </a:lnTo>
                  <a:lnTo>
                    <a:pt x="783" y="301"/>
                  </a:lnTo>
                  <a:lnTo>
                    <a:pt x="512" y="542"/>
                  </a:lnTo>
                  <a:lnTo>
                    <a:pt x="302" y="783"/>
                  </a:lnTo>
                  <a:lnTo>
                    <a:pt x="121" y="1114"/>
                  </a:lnTo>
                  <a:lnTo>
                    <a:pt x="31" y="1445"/>
                  </a:lnTo>
                  <a:lnTo>
                    <a:pt x="1" y="1626"/>
                  </a:lnTo>
                  <a:lnTo>
                    <a:pt x="1" y="1806"/>
                  </a:lnTo>
                  <a:lnTo>
                    <a:pt x="1" y="1987"/>
                  </a:lnTo>
                  <a:lnTo>
                    <a:pt x="31" y="216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71"/>
                  </a:lnTo>
                  <a:lnTo>
                    <a:pt x="783" y="3281"/>
                  </a:lnTo>
                  <a:lnTo>
                    <a:pt x="1084" y="3432"/>
                  </a:lnTo>
                  <a:lnTo>
                    <a:pt x="1415" y="3552"/>
                  </a:lnTo>
                  <a:lnTo>
                    <a:pt x="1596" y="3582"/>
                  </a:lnTo>
                  <a:lnTo>
                    <a:pt x="1957" y="3582"/>
                  </a:lnTo>
                  <a:lnTo>
                    <a:pt x="2138" y="3552"/>
                  </a:lnTo>
                  <a:lnTo>
                    <a:pt x="2469" y="3432"/>
                  </a:lnTo>
                  <a:lnTo>
                    <a:pt x="2800" y="3281"/>
                  </a:lnTo>
                  <a:lnTo>
                    <a:pt x="3041" y="307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68"/>
                  </a:lnTo>
                  <a:lnTo>
                    <a:pt x="3553" y="1987"/>
                  </a:lnTo>
                  <a:lnTo>
                    <a:pt x="3583" y="1806"/>
                  </a:lnTo>
                  <a:lnTo>
                    <a:pt x="3553" y="1626"/>
                  </a:lnTo>
                  <a:lnTo>
                    <a:pt x="3553" y="1445"/>
                  </a:lnTo>
                  <a:lnTo>
                    <a:pt x="3432" y="1114"/>
                  </a:lnTo>
                  <a:lnTo>
                    <a:pt x="3282" y="783"/>
                  </a:lnTo>
                  <a:lnTo>
                    <a:pt x="3041" y="542"/>
                  </a:lnTo>
                  <a:lnTo>
                    <a:pt x="2800" y="301"/>
                  </a:lnTo>
                  <a:lnTo>
                    <a:pt x="2469" y="151"/>
                  </a:lnTo>
                  <a:lnTo>
                    <a:pt x="2138" y="30"/>
                  </a:lnTo>
                  <a:lnTo>
                    <a:pt x="1957" y="30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29652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9"/>
                  </a:lnTo>
                  <a:lnTo>
                    <a:pt x="332" y="2770"/>
                  </a:lnTo>
                  <a:lnTo>
                    <a:pt x="542" y="3041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1"/>
                  </a:lnTo>
                  <a:lnTo>
                    <a:pt x="3282" y="2770"/>
                  </a:lnTo>
                  <a:lnTo>
                    <a:pt x="3462" y="2469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2177375" y="3328950"/>
              <a:ext cx="88825" cy="88825"/>
            </a:xfrm>
            <a:custGeom>
              <a:avLst/>
              <a:gdLst/>
              <a:ahLst/>
              <a:cxnLst/>
              <a:rect l="l" t="t" r="r" b="b"/>
              <a:pathLst>
                <a:path w="355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138872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1"/>
                  </a:lnTo>
                  <a:lnTo>
                    <a:pt x="3252" y="2770"/>
                  </a:lnTo>
                  <a:lnTo>
                    <a:pt x="3432" y="2469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600075" y="3328950"/>
              <a:ext cx="89575" cy="88825"/>
            </a:xfrm>
            <a:custGeom>
              <a:avLst/>
              <a:gdLst/>
              <a:ahLst/>
              <a:cxnLst/>
              <a:rect l="l" t="t" r="r" b="b"/>
              <a:pathLst>
                <a:path w="3583" h="355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9"/>
                  </a:lnTo>
                  <a:lnTo>
                    <a:pt x="302" y="2770"/>
                  </a:lnTo>
                  <a:lnTo>
                    <a:pt x="512" y="3041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1"/>
                  </a:lnTo>
                  <a:lnTo>
                    <a:pt x="3282" y="2770"/>
                  </a:lnTo>
                  <a:lnTo>
                    <a:pt x="3432" y="2469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29652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0"/>
                  </a:moveTo>
                  <a:lnTo>
                    <a:pt x="1445" y="30"/>
                  </a:lnTo>
                  <a:lnTo>
                    <a:pt x="1114" y="121"/>
                  </a:lnTo>
                  <a:lnTo>
                    <a:pt x="813" y="301"/>
                  </a:lnTo>
                  <a:lnTo>
                    <a:pt x="542" y="512"/>
                  </a:lnTo>
                  <a:lnTo>
                    <a:pt x="332" y="783"/>
                  </a:lnTo>
                  <a:lnTo>
                    <a:pt x="151" y="1084"/>
                  </a:lnTo>
                  <a:lnTo>
                    <a:pt x="61" y="1415"/>
                  </a:lnTo>
                  <a:lnTo>
                    <a:pt x="31" y="1596"/>
                  </a:lnTo>
                  <a:lnTo>
                    <a:pt x="0" y="1776"/>
                  </a:lnTo>
                  <a:lnTo>
                    <a:pt x="31" y="1957"/>
                  </a:lnTo>
                  <a:lnTo>
                    <a:pt x="61" y="2137"/>
                  </a:lnTo>
                  <a:lnTo>
                    <a:pt x="151" y="2468"/>
                  </a:lnTo>
                  <a:lnTo>
                    <a:pt x="332" y="2769"/>
                  </a:lnTo>
                  <a:lnTo>
                    <a:pt x="542" y="3040"/>
                  </a:lnTo>
                  <a:lnTo>
                    <a:pt x="813" y="3251"/>
                  </a:lnTo>
                  <a:lnTo>
                    <a:pt x="1114" y="3432"/>
                  </a:lnTo>
                  <a:lnTo>
                    <a:pt x="1445" y="3522"/>
                  </a:lnTo>
                  <a:lnTo>
                    <a:pt x="1626" y="3552"/>
                  </a:lnTo>
                  <a:lnTo>
                    <a:pt x="1807" y="3582"/>
                  </a:lnTo>
                  <a:lnTo>
                    <a:pt x="1987" y="3552"/>
                  </a:lnTo>
                  <a:lnTo>
                    <a:pt x="2168" y="3522"/>
                  </a:lnTo>
                  <a:lnTo>
                    <a:pt x="2499" y="3432"/>
                  </a:lnTo>
                  <a:lnTo>
                    <a:pt x="2800" y="3251"/>
                  </a:lnTo>
                  <a:lnTo>
                    <a:pt x="3071" y="3040"/>
                  </a:lnTo>
                  <a:lnTo>
                    <a:pt x="3282" y="2769"/>
                  </a:lnTo>
                  <a:lnTo>
                    <a:pt x="3462" y="2468"/>
                  </a:lnTo>
                  <a:lnTo>
                    <a:pt x="3552" y="2137"/>
                  </a:lnTo>
                  <a:lnTo>
                    <a:pt x="3583" y="1957"/>
                  </a:lnTo>
                  <a:lnTo>
                    <a:pt x="3583" y="1776"/>
                  </a:lnTo>
                  <a:lnTo>
                    <a:pt x="3583" y="1596"/>
                  </a:lnTo>
                  <a:lnTo>
                    <a:pt x="3552" y="1415"/>
                  </a:lnTo>
                  <a:lnTo>
                    <a:pt x="3462" y="1084"/>
                  </a:lnTo>
                  <a:lnTo>
                    <a:pt x="3282" y="783"/>
                  </a:lnTo>
                  <a:lnTo>
                    <a:pt x="3071" y="512"/>
                  </a:lnTo>
                  <a:lnTo>
                    <a:pt x="2800" y="301"/>
                  </a:lnTo>
                  <a:lnTo>
                    <a:pt x="2499" y="121"/>
                  </a:lnTo>
                  <a:lnTo>
                    <a:pt x="2168" y="30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2177375" y="40054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5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138872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770" y="3251"/>
                  </a:lnTo>
                  <a:lnTo>
                    <a:pt x="3041" y="3040"/>
                  </a:lnTo>
                  <a:lnTo>
                    <a:pt x="3252" y="2769"/>
                  </a:lnTo>
                  <a:lnTo>
                    <a:pt x="3432" y="2468"/>
                  </a:lnTo>
                  <a:lnTo>
                    <a:pt x="3522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22" y="1415"/>
                  </a:lnTo>
                  <a:lnTo>
                    <a:pt x="3432" y="1084"/>
                  </a:lnTo>
                  <a:lnTo>
                    <a:pt x="3252" y="783"/>
                  </a:lnTo>
                  <a:lnTo>
                    <a:pt x="3041" y="512"/>
                  </a:lnTo>
                  <a:lnTo>
                    <a:pt x="277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600075" y="40054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0"/>
                  </a:moveTo>
                  <a:lnTo>
                    <a:pt x="1415" y="30"/>
                  </a:lnTo>
                  <a:lnTo>
                    <a:pt x="1084" y="121"/>
                  </a:lnTo>
                  <a:lnTo>
                    <a:pt x="783" y="301"/>
                  </a:lnTo>
                  <a:lnTo>
                    <a:pt x="512" y="512"/>
                  </a:lnTo>
                  <a:lnTo>
                    <a:pt x="302" y="783"/>
                  </a:lnTo>
                  <a:lnTo>
                    <a:pt x="121" y="1084"/>
                  </a:lnTo>
                  <a:lnTo>
                    <a:pt x="31" y="1415"/>
                  </a:lnTo>
                  <a:lnTo>
                    <a:pt x="1" y="1596"/>
                  </a:lnTo>
                  <a:lnTo>
                    <a:pt x="1" y="1776"/>
                  </a:lnTo>
                  <a:lnTo>
                    <a:pt x="1" y="1957"/>
                  </a:lnTo>
                  <a:lnTo>
                    <a:pt x="31" y="2137"/>
                  </a:lnTo>
                  <a:lnTo>
                    <a:pt x="121" y="2468"/>
                  </a:lnTo>
                  <a:lnTo>
                    <a:pt x="302" y="2769"/>
                  </a:lnTo>
                  <a:lnTo>
                    <a:pt x="512" y="3040"/>
                  </a:lnTo>
                  <a:lnTo>
                    <a:pt x="783" y="3251"/>
                  </a:lnTo>
                  <a:lnTo>
                    <a:pt x="1084" y="3432"/>
                  </a:lnTo>
                  <a:lnTo>
                    <a:pt x="1415" y="3522"/>
                  </a:lnTo>
                  <a:lnTo>
                    <a:pt x="1596" y="3552"/>
                  </a:lnTo>
                  <a:lnTo>
                    <a:pt x="1777" y="3582"/>
                  </a:lnTo>
                  <a:lnTo>
                    <a:pt x="1957" y="3552"/>
                  </a:lnTo>
                  <a:lnTo>
                    <a:pt x="2138" y="3522"/>
                  </a:lnTo>
                  <a:lnTo>
                    <a:pt x="2469" y="3432"/>
                  </a:lnTo>
                  <a:lnTo>
                    <a:pt x="2800" y="3251"/>
                  </a:lnTo>
                  <a:lnTo>
                    <a:pt x="3041" y="3040"/>
                  </a:lnTo>
                  <a:lnTo>
                    <a:pt x="3282" y="2769"/>
                  </a:lnTo>
                  <a:lnTo>
                    <a:pt x="3432" y="2468"/>
                  </a:lnTo>
                  <a:lnTo>
                    <a:pt x="3553" y="2137"/>
                  </a:lnTo>
                  <a:lnTo>
                    <a:pt x="3553" y="1957"/>
                  </a:lnTo>
                  <a:lnTo>
                    <a:pt x="3583" y="1776"/>
                  </a:lnTo>
                  <a:lnTo>
                    <a:pt x="3553" y="1596"/>
                  </a:lnTo>
                  <a:lnTo>
                    <a:pt x="3553" y="1415"/>
                  </a:lnTo>
                  <a:lnTo>
                    <a:pt x="3432" y="1084"/>
                  </a:lnTo>
                  <a:lnTo>
                    <a:pt x="3282" y="783"/>
                  </a:lnTo>
                  <a:lnTo>
                    <a:pt x="3041" y="512"/>
                  </a:lnTo>
                  <a:lnTo>
                    <a:pt x="2800" y="301"/>
                  </a:lnTo>
                  <a:lnTo>
                    <a:pt x="2469" y="121"/>
                  </a:lnTo>
                  <a:lnTo>
                    <a:pt x="2138" y="30"/>
                  </a:lnTo>
                  <a:lnTo>
                    <a:pt x="19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29652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626" y="1"/>
                  </a:moveTo>
                  <a:lnTo>
                    <a:pt x="1445" y="31"/>
                  </a:lnTo>
                  <a:lnTo>
                    <a:pt x="1114" y="151"/>
                  </a:lnTo>
                  <a:lnTo>
                    <a:pt x="813" y="302"/>
                  </a:lnTo>
                  <a:lnTo>
                    <a:pt x="542" y="513"/>
                  </a:lnTo>
                  <a:lnTo>
                    <a:pt x="332" y="784"/>
                  </a:lnTo>
                  <a:lnTo>
                    <a:pt x="151" y="1085"/>
                  </a:lnTo>
                  <a:lnTo>
                    <a:pt x="61" y="1416"/>
                  </a:lnTo>
                  <a:lnTo>
                    <a:pt x="31" y="1596"/>
                  </a:lnTo>
                  <a:lnTo>
                    <a:pt x="0" y="1777"/>
                  </a:lnTo>
                  <a:lnTo>
                    <a:pt x="31" y="1988"/>
                  </a:lnTo>
                  <a:lnTo>
                    <a:pt x="61" y="2138"/>
                  </a:lnTo>
                  <a:lnTo>
                    <a:pt x="151" y="2499"/>
                  </a:lnTo>
                  <a:lnTo>
                    <a:pt x="332" y="2800"/>
                  </a:lnTo>
                  <a:lnTo>
                    <a:pt x="542" y="3041"/>
                  </a:lnTo>
                  <a:lnTo>
                    <a:pt x="813" y="3282"/>
                  </a:lnTo>
                  <a:lnTo>
                    <a:pt x="1114" y="3433"/>
                  </a:lnTo>
                  <a:lnTo>
                    <a:pt x="1445" y="3553"/>
                  </a:lnTo>
                  <a:lnTo>
                    <a:pt x="1626" y="3583"/>
                  </a:lnTo>
                  <a:lnTo>
                    <a:pt x="1987" y="3583"/>
                  </a:lnTo>
                  <a:lnTo>
                    <a:pt x="2168" y="3553"/>
                  </a:lnTo>
                  <a:lnTo>
                    <a:pt x="2499" y="3433"/>
                  </a:lnTo>
                  <a:lnTo>
                    <a:pt x="2800" y="3282"/>
                  </a:lnTo>
                  <a:lnTo>
                    <a:pt x="3071" y="3041"/>
                  </a:lnTo>
                  <a:lnTo>
                    <a:pt x="3282" y="2800"/>
                  </a:lnTo>
                  <a:lnTo>
                    <a:pt x="3462" y="2499"/>
                  </a:lnTo>
                  <a:lnTo>
                    <a:pt x="3552" y="2138"/>
                  </a:lnTo>
                  <a:lnTo>
                    <a:pt x="3583" y="1988"/>
                  </a:lnTo>
                  <a:lnTo>
                    <a:pt x="3583" y="1777"/>
                  </a:lnTo>
                  <a:lnTo>
                    <a:pt x="3583" y="1596"/>
                  </a:lnTo>
                  <a:lnTo>
                    <a:pt x="3552" y="1416"/>
                  </a:lnTo>
                  <a:lnTo>
                    <a:pt x="3462" y="1085"/>
                  </a:lnTo>
                  <a:lnTo>
                    <a:pt x="3282" y="784"/>
                  </a:lnTo>
                  <a:lnTo>
                    <a:pt x="3071" y="513"/>
                  </a:lnTo>
                  <a:lnTo>
                    <a:pt x="2800" y="302"/>
                  </a:lnTo>
                  <a:lnTo>
                    <a:pt x="2499" y="151"/>
                  </a:lnTo>
                  <a:lnTo>
                    <a:pt x="2168" y="31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2177375" y="4681975"/>
              <a:ext cx="88825" cy="89575"/>
            </a:xfrm>
            <a:custGeom>
              <a:avLst/>
              <a:gdLst/>
              <a:ahLst/>
              <a:cxnLst/>
              <a:rect l="l" t="t" r="r" b="b"/>
              <a:pathLst>
                <a:path w="355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5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138872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770" y="3282"/>
                  </a:lnTo>
                  <a:lnTo>
                    <a:pt x="3041" y="3041"/>
                  </a:lnTo>
                  <a:lnTo>
                    <a:pt x="3252" y="2800"/>
                  </a:lnTo>
                  <a:lnTo>
                    <a:pt x="3432" y="2499"/>
                  </a:lnTo>
                  <a:lnTo>
                    <a:pt x="3522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22" y="1416"/>
                  </a:lnTo>
                  <a:lnTo>
                    <a:pt x="3432" y="1085"/>
                  </a:lnTo>
                  <a:lnTo>
                    <a:pt x="3252" y="784"/>
                  </a:lnTo>
                  <a:lnTo>
                    <a:pt x="3041" y="513"/>
                  </a:lnTo>
                  <a:lnTo>
                    <a:pt x="277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600075" y="4681975"/>
              <a:ext cx="89575" cy="89575"/>
            </a:xfrm>
            <a:custGeom>
              <a:avLst/>
              <a:gdLst/>
              <a:ahLst/>
              <a:cxnLst/>
              <a:rect l="l" t="t" r="r" b="b"/>
              <a:pathLst>
                <a:path w="3583" h="3583" extrusionOk="0">
                  <a:moveTo>
                    <a:pt x="1596" y="1"/>
                  </a:moveTo>
                  <a:lnTo>
                    <a:pt x="1415" y="31"/>
                  </a:lnTo>
                  <a:lnTo>
                    <a:pt x="1084" y="151"/>
                  </a:lnTo>
                  <a:lnTo>
                    <a:pt x="783" y="302"/>
                  </a:lnTo>
                  <a:lnTo>
                    <a:pt x="512" y="513"/>
                  </a:lnTo>
                  <a:lnTo>
                    <a:pt x="302" y="784"/>
                  </a:lnTo>
                  <a:lnTo>
                    <a:pt x="121" y="1085"/>
                  </a:lnTo>
                  <a:lnTo>
                    <a:pt x="31" y="1416"/>
                  </a:lnTo>
                  <a:lnTo>
                    <a:pt x="1" y="1596"/>
                  </a:lnTo>
                  <a:lnTo>
                    <a:pt x="1" y="1777"/>
                  </a:lnTo>
                  <a:lnTo>
                    <a:pt x="1" y="1988"/>
                  </a:lnTo>
                  <a:lnTo>
                    <a:pt x="31" y="2138"/>
                  </a:lnTo>
                  <a:lnTo>
                    <a:pt x="121" y="2499"/>
                  </a:lnTo>
                  <a:lnTo>
                    <a:pt x="302" y="2800"/>
                  </a:lnTo>
                  <a:lnTo>
                    <a:pt x="512" y="3041"/>
                  </a:lnTo>
                  <a:lnTo>
                    <a:pt x="783" y="3282"/>
                  </a:lnTo>
                  <a:lnTo>
                    <a:pt x="1084" y="3433"/>
                  </a:lnTo>
                  <a:lnTo>
                    <a:pt x="1415" y="3553"/>
                  </a:lnTo>
                  <a:lnTo>
                    <a:pt x="1596" y="3583"/>
                  </a:lnTo>
                  <a:lnTo>
                    <a:pt x="1957" y="3583"/>
                  </a:lnTo>
                  <a:lnTo>
                    <a:pt x="2138" y="3553"/>
                  </a:lnTo>
                  <a:lnTo>
                    <a:pt x="2469" y="3433"/>
                  </a:lnTo>
                  <a:lnTo>
                    <a:pt x="2800" y="3282"/>
                  </a:lnTo>
                  <a:lnTo>
                    <a:pt x="3041" y="3041"/>
                  </a:lnTo>
                  <a:lnTo>
                    <a:pt x="3282" y="2800"/>
                  </a:lnTo>
                  <a:lnTo>
                    <a:pt x="3432" y="2499"/>
                  </a:lnTo>
                  <a:lnTo>
                    <a:pt x="3553" y="2138"/>
                  </a:lnTo>
                  <a:lnTo>
                    <a:pt x="3553" y="1988"/>
                  </a:lnTo>
                  <a:lnTo>
                    <a:pt x="3583" y="1777"/>
                  </a:lnTo>
                  <a:lnTo>
                    <a:pt x="3553" y="1596"/>
                  </a:lnTo>
                  <a:lnTo>
                    <a:pt x="3553" y="1416"/>
                  </a:lnTo>
                  <a:lnTo>
                    <a:pt x="3432" y="1085"/>
                  </a:lnTo>
                  <a:lnTo>
                    <a:pt x="3282" y="784"/>
                  </a:lnTo>
                  <a:lnTo>
                    <a:pt x="3041" y="513"/>
                  </a:lnTo>
                  <a:lnTo>
                    <a:pt x="2800" y="302"/>
                  </a:lnTo>
                  <a:lnTo>
                    <a:pt x="2469" y="151"/>
                  </a:lnTo>
                  <a:lnTo>
                    <a:pt x="2138" y="31"/>
                  </a:lnTo>
                  <a:lnTo>
                    <a:pt x="1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2"/>
          <p:cNvSpPr/>
          <p:nvPr/>
        </p:nvSpPr>
        <p:spPr>
          <a:xfrm>
            <a:off x="8750950" y="940025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2"/>
          <p:cNvSpPr/>
          <p:nvPr/>
        </p:nvSpPr>
        <p:spPr>
          <a:xfrm>
            <a:off x="8170025" y="411710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Data Wrangling</a:t>
            </a:r>
            <a:br>
              <a:rPr lang="en-US" altLang="zh-TW" b="0" dirty="0"/>
            </a:br>
            <a:endParaRPr lang="en-US" altLang="zh-TW" dirty="0"/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4008522" y="1442649"/>
            <a:ext cx="4304898" cy="20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We will examine the data to discover patterns and decide what should be the target variable for training our machine learning models.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We will label successful landings as 1 and unsuccessful landings as 0.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4735DD-D864-4FE7-81A5-B9F79B04A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65" y="1904999"/>
            <a:ext cx="1664665" cy="166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7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</a:t>
            </a:r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4000902" y="1137849"/>
            <a:ext cx="4304898" cy="20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This assignment is about predicting whether the first stage of the Falcon 9 rocket will land successfully.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SpaceX offers launches at a lower cost because they can reuse parts of the rocket.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We will examine the data and create useful features to help us make predictions.</a:t>
            </a:r>
            <a:endParaRPr 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DB6FEC-C2FC-4155-86E6-96D2C1A3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85" y="1955871"/>
            <a:ext cx="185763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Analysis with Folium</a:t>
            </a:r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4000902" y="1137849"/>
            <a:ext cx="4304898" cy="20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we used matplotlib and seaborn to visualize the SpaceX launch dataset and found initial correlations between launch site and success rates.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This lab continues the analysis with Folium, a tool that allows for interactive visual analytics to gain deeper insights into the data and make more informed predictions.</a:t>
            </a:r>
            <a:endParaRPr lang="en-US" sz="1600" dirty="0"/>
          </a:p>
        </p:txBody>
      </p:sp>
      <p:pic>
        <p:nvPicPr>
          <p:cNvPr id="3074" name="Picture 2" descr="How To Make Interactive Maps With Folium | by George Pipis | Level Up Coding">
            <a:extLst>
              <a:ext uri="{FF2B5EF4-FFF2-40B4-BE49-F238E27FC236}">
                <a16:creationId xmlns:a16="http://schemas.microsoft.com/office/drawing/2014/main" id="{52F8B9A9-C27A-4144-ACAD-AFE62BBC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7340"/>
            <a:ext cx="2776033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648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5"/>
          <p:cNvSpPr txBox="1">
            <a:spLocks noGrp="1"/>
          </p:cNvSpPr>
          <p:nvPr>
            <p:ph type="title"/>
          </p:nvPr>
        </p:nvSpPr>
        <p:spPr>
          <a:xfrm>
            <a:off x="1778550" y="2550960"/>
            <a:ext cx="5586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Result</a:t>
            </a:r>
          </a:p>
        </p:txBody>
      </p:sp>
      <p:sp>
        <p:nvSpPr>
          <p:cNvPr id="1271" name="Google Shape;1271;p35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4</a:t>
            </a:r>
            <a:endParaRPr dirty="0"/>
          </a:p>
        </p:txBody>
      </p:sp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901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</a:t>
            </a:r>
            <a:r>
              <a:rPr lang="en-US" altLang="zh-TW" dirty="0" err="1"/>
              <a:t>Visualiztion</a:t>
            </a:r>
            <a:endParaRPr lang="en-US" altLang="zh-TW" dirty="0"/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601800" y="2987303"/>
            <a:ext cx="7704000" cy="4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Plot out the </a:t>
            </a:r>
            <a:r>
              <a:rPr lang="en-US" altLang="zh-TW" sz="1600" dirty="0" err="1"/>
              <a:t>FlightNumber</a:t>
            </a:r>
            <a:r>
              <a:rPr lang="en-US" altLang="zh-TW" sz="1600" dirty="0"/>
              <a:t> vs. </a:t>
            </a:r>
            <a:r>
              <a:rPr lang="en-US" altLang="zh-TW" sz="1600" dirty="0" err="1"/>
              <a:t>PayloadMass</a:t>
            </a:r>
            <a:r>
              <a:rPr lang="en-US" altLang="zh-TW" sz="1600" dirty="0"/>
              <a:t> and overlay the outcome of the launch.</a:t>
            </a:r>
            <a:endParaRPr lang="en-US" sz="1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DAD1CB-C1C5-4705-B0BC-5A2CA44F0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" y="988385"/>
            <a:ext cx="8999220" cy="17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</a:t>
            </a:r>
            <a:r>
              <a:rPr lang="en-US" altLang="zh-TW" dirty="0" err="1"/>
              <a:t>Visualiztion</a:t>
            </a:r>
            <a:endParaRPr lang="en-US" altLang="zh-TW" dirty="0"/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601800" y="2751083"/>
            <a:ext cx="7704000" cy="4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We will create a plot to see the relationship between the flight number and payload mass, and also show the outcome of each launch. As the flight number increases, the chance of a successful first stage landing increases. But as the payload mass grows, the likelihood of a successful landing decreases.</a:t>
            </a:r>
            <a:endParaRPr lang="en-US" sz="16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35FE2BE-61E5-455E-8FB5-4D7AD4870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" y="977864"/>
            <a:ext cx="9049407" cy="17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59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</a:t>
            </a:r>
            <a:r>
              <a:rPr lang="en-US" altLang="zh-TW" dirty="0" err="1"/>
              <a:t>Visualiztion</a:t>
            </a:r>
            <a:endParaRPr lang="en-US" altLang="zh-TW" dirty="0"/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649097" y="3105807"/>
            <a:ext cx="7704000" cy="4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From the picture of Payload Vs. Launch Site scatter point chart find for the VAFB-SLC  </a:t>
            </a:r>
            <a:r>
              <a:rPr lang="en-US" altLang="zh-TW" sz="1600" dirty="0" err="1"/>
              <a:t>launchsite</a:t>
            </a:r>
            <a:r>
              <a:rPr lang="en-US" altLang="zh-TW" sz="1600" dirty="0"/>
              <a:t> there are no  rockets  launched for  </a:t>
            </a:r>
            <a:r>
              <a:rPr lang="en-US" altLang="zh-TW" sz="1600" dirty="0" err="1"/>
              <a:t>heavypayload</a:t>
            </a:r>
            <a:r>
              <a:rPr lang="en-US" altLang="zh-TW" sz="1600" dirty="0"/>
              <a:t> mass.</a:t>
            </a:r>
            <a:endParaRPr 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39BFF1-1334-435E-BC8F-0E7FC895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" y="1147042"/>
            <a:ext cx="9090660" cy="17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7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</a:t>
            </a:r>
            <a:r>
              <a:rPr lang="en-US" altLang="zh-TW" dirty="0" err="1"/>
              <a:t>Visualiztion</a:t>
            </a:r>
            <a:endParaRPr lang="en-US" altLang="zh-TW" dirty="0"/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5585461" y="1021080"/>
            <a:ext cx="2767636" cy="248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SO</a:t>
            </a:r>
            <a:r>
              <a:rPr lang="zh-TW" altLang="en-US" sz="1600" dirty="0"/>
              <a:t> </a:t>
            </a:r>
            <a:r>
              <a:rPr lang="en-US" altLang="zh-TW" sz="1600" dirty="0"/>
              <a:t>is the worst orbit. It even get the 0 success rate.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Over 80% orbits have more than 60% success rate. The result says the orbits did the incredible work.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0D8CE8D-EE3D-44D2-9391-E0A907DC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021080"/>
            <a:ext cx="4557639" cy="369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8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</a:t>
            </a:r>
            <a:r>
              <a:rPr lang="en-US" altLang="zh-TW" dirty="0" err="1"/>
              <a:t>Visualiztion</a:t>
            </a:r>
            <a:endParaRPr lang="en-US" altLang="zh-TW" dirty="0"/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649097" y="3105807"/>
            <a:ext cx="7704000" cy="4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The LEO, ISS, PO, GTO orbits got relative low number. There are range between 0 to 60.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The SO orbit has the record between 60 to 100, and more </a:t>
            </a:r>
            <a:r>
              <a:rPr lang="en-US" altLang="zh-TW" sz="1600" dirty="0" err="1"/>
              <a:t>calss</a:t>
            </a:r>
            <a:r>
              <a:rPr lang="en-US" altLang="zh-TW" sz="1600" dirty="0"/>
              <a:t> 1.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7FD1D99-E2E5-4D42-99CA-0197667B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" y="1147114"/>
            <a:ext cx="9075420" cy="17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</a:t>
            </a:r>
            <a:r>
              <a:rPr lang="en-US" altLang="zh-TW" dirty="0" err="1"/>
              <a:t>Visualiztion</a:t>
            </a:r>
            <a:endParaRPr lang="en-US" altLang="zh-TW" dirty="0"/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824357" y="2929767"/>
            <a:ext cx="7704000" cy="4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Failed landing rate is high for GTO (Geostationary Transfer Orbit) missions due to their high velocity and altitude.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This makes the landing more challenging and less predictable compared to Polar, LEO (Low Earth Orbit), and ISS (International Space Station) missions which have a lower velocity and altitude.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1AFA64-FACA-4C29-B244-A62EBBD8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" y="1145619"/>
            <a:ext cx="9090660" cy="17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9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4"/>
          <p:cNvSpPr txBox="1">
            <a:spLocks noGrp="1"/>
          </p:cNvSpPr>
          <p:nvPr>
            <p:ph type="title" idx="4"/>
          </p:nvPr>
        </p:nvSpPr>
        <p:spPr>
          <a:xfrm>
            <a:off x="872400" y="1263560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52" name="Google Shape;1252;p34"/>
          <p:cNvSpPr txBox="1">
            <a:spLocks noGrp="1"/>
          </p:cNvSpPr>
          <p:nvPr>
            <p:ph type="title" idx="14"/>
          </p:nvPr>
        </p:nvSpPr>
        <p:spPr>
          <a:xfrm>
            <a:off x="872400" y="2253012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253" name="Google Shape;1253;p34"/>
          <p:cNvSpPr txBox="1">
            <a:spLocks noGrp="1"/>
          </p:cNvSpPr>
          <p:nvPr>
            <p:ph type="title" idx="5"/>
          </p:nvPr>
        </p:nvSpPr>
        <p:spPr>
          <a:xfrm flipH="1">
            <a:off x="4899751" y="1263560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54" name="Google Shape;1254;p34"/>
          <p:cNvSpPr txBox="1">
            <a:spLocks noGrp="1"/>
          </p:cNvSpPr>
          <p:nvPr>
            <p:ph type="title" idx="15"/>
          </p:nvPr>
        </p:nvSpPr>
        <p:spPr>
          <a:xfrm flipH="1">
            <a:off x="4899751" y="2253012"/>
            <a:ext cx="7590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257" name="Google Shape;1257;p34"/>
          <p:cNvSpPr txBox="1">
            <a:spLocks noGrp="1"/>
          </p:cNvSpPr>
          <p:nvPr>
            <p:ph type="title"/>
          </p:nvPr>
        </p:nvSpPr>
        <p:spPr>
          <a:xfrm>
            <a:off x="1706316" y="1502371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Encode Sans"/>
                <a:ea typeface="Encode Sans"/>
                <a:cs typeface="Encode Sans"/>
                <a:sym typeface="Encode Sans"/>
              </a:rPr>
              <a:t>Executive Summary</a:t>
            </a:r>
            <a:endParaRPr b="1" dirty="0"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1259" name="Google Shape;1259;p34"/>
          <p:cNvSpPr txBox="1">
            <a:spLocks noGrp="1"/>
          </p:cNvSpPr>
          <p:nvPr>
            <p:ph type="title" idx="2"/>
          </p:nvPr>
        </p:nvSpPr>
        <p:spPr>
          <a:xfrm flipH="1">
            <a:off x="5739216" y="1502371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</a:t>
            </a:r>
            <a:endParaRPr b="1" dirty="0"/>
          </a:p>
        </p:txBody>
      </p:sp>
      <p:sp>
        <p:nvSpPr>
          <p:cNvPr id="1260" name="Google Shape;1260;p34"/>
          <p:cNvSpPr txBox="1">
            <a:spLocks noGrp="1"/>
          </p:cNvSpPr>
          <p:nvPr>
            <p:ph type="title" idx="7"/>
          </p:nvPr>
        </p:nvSpPr>
        <p:spPr>
          <a:xfrm>
            <a:off x="1706316" y="2491204"/>
            <a:ext cx="27306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Methodology</a:t>
            </a:r>
            <a:endParaRPr b="1" dirty="0"/>
          </a:p>
        </p:txBody>
      </p:sp>
      <p:sp>
        <p:nvSpPr>
          <p:cNvPr id="1262" name="Google Shape;1262;p34"/>
          <p:cNvSpPr txBox="1">
            <a:spLocks noGrp="1"/>
          </p:cNvSpPr>
          <p:nvPr>
            <p:ph type="title" idx="9"/>
          </p:nvPr>
        </p:nvSpPr>
        <p:spPr>
          <a:xfrm flipH="1">
            <a:off x="5739216" y="2491204"/>
            <a:ext cx="27309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</a:t>
            </a:r>
            <a:endParaRPr b="1" dirty="0"/>
          </a:p>
        </p:txBody>
      </p:sp>
      <p:sp>
        <p:nvSpPr>
          <p:cNvPr id="1264" name="Google Shape;1264;p34"/>
          <p:cNvSpPr/>
          <p:nvPr/>
        </p:nvSpPr>
        <p:spPr>
          <a:xfrm>
            <a:off x="252400" y="9144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34"/>
          <p:cNvSpPr/>
          <p:nvPr/>
        </p:nvSpPr>
        <p:spPr>
          <a:xfrm>
            <a:off x="8722250" y="3582350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84;p37">
            <a:extLst>
              <a:ext uri="{FF2B5EF4-FFF2-40B4-BE49-F238E27FC236}">
                <a16:creationId xmlns:a16="http://schemas.microsoft.com/office/drawing/2014/main" id="{C9A077AA-B7C1-4371-B10C-5FE36E9505CD}"/>
              </a:ext>
            </a:extLst>
          </p:cNvPr>
          <p:cNvSpPr txBox="1">
            <a:spLocks/>
          </p:cNvSpPr>
          <p:nvPr/>
        </p:nvSpPr>
        <p:spPr>
          <a:xfrm>
            <a:off x="872400" y="51816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1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2800" b="1" dirty="0"/>
              <a:t>Outline</a:t>
            </a:r>
          </a:p>
        </p:txBody>
      </p:sp>
      <p:sp>
        <p:nvSpPr>
          <p:cNvPr id="29" name="Google Shape;1252;p34">
            <a:extLst>
              <a:ext uri="{FF2B5EF4-FFF2-40B4-BE49-F238E27FC236}">
                <a16:creationId xmlns:a16="http://schemas.microsoft.com/office/drawing/2014/main" id="{9D7A5350-FB79-464D-A141-2A00ABC5FF75}"/>
              </a:ext>
            </a:extLst>
          </p:cNvPr>
          <p:cNvSpPr txBox="1">
            <a:spLocks/>
          </p:cNvSpPr>
          <p:nvPr/>
        </p:nvSpPr>
        <p:spPr>
          <a:xfrm>
            <a:off x="872400" y="3267911"/>
            <a:ext cx="759000" cy="759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"/>
              <a:buNone/>
              <a:defRPr sz="2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" dirty="0"/>
              <a:t>5</a:t>
            </a:r>
          </a:p>
        </p:txBody>
      </p:sp>
      <p:sp>
        <p:nvSpPr>
          <p:cNvPr id="31" name="Google Shape;1260;p34">
            <a:extLst>
              <a:ext uri="{FF2B5EF4-FFF2-40B4-BE49-F238E27FC236}">
                <a16:creationId xmlns:a16="http://schemas.microsoft.com/office/drawing/2014/main" id="{303703A6-60CC-46B9-823F-80BCFB2F9496}"/>
              </a:ext>
            </a:extLst>
          </p:cNvPr>
          <p:cNvSpPr txBox="1">
            <a:spLocks/>
          </p:cNvSpPr>
          <p:nvPr/>
        </p:nvSpPr>
        <p:spPr>
          <a:xfrm>
            <a:off x="1706316" y="3506103"/>
            <a:ext cx="2730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Encode Sans"/>
              <a:buNone/>
              <a:defRPr sz="1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nton"/>
              <a:buNone/>
              <a:defRPr sz="2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b="1" dirty="0"/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</a:t>
            </a:r>
            <a:r>
              <a:rPr lang="en-US" altLang="zh-TW" dirty="0" err="1"/>
              <a:t>Visualiztion</a:t>
            </a:r>
            <a:endParaRPr lang="en-US" altLang="zh-TW" dirty="0"/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5204460" y="1021080"/>
            <a:ext cx="3148637" cy="2485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The success rate for launches has generally improved since 2013, with a slight dip in 2018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In recent years, the success rate has been around 80%.</a:t>
            </a:r>
            <a:endParaRPr lang="en-US" sz="1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1A9642-1DA2-4FC2-BA44-2CD54770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2" y="1097280"/>
            <a:ext cx="4315769" cy="326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1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6F39643-B432-4124-89F6-49B9E289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21" y="1286261"/>
            <a:ext cx="2454768" cy="265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4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AAA1FB-A30E-4063-B549-4529FF2A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" y="1187358"/>
            <a:ext cx="2516648" cy="34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9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45BBA7-AA99-4E9B-92E3-8613A628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390" y="1440180"/>
            <a:ext cx="3242782" cy="27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67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4A38669-85F9-49D7-924F-8399401F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66" y="1249711"/>
            <a:ext cx="3853214" cy="264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A5BA21-324F-4258-92EC-71705A9A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97" y="1600157"/>
            <a:ext cx="4280004" cy="24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0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C7DDAE5-B18F-4C55-9AAE-592072C7D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624" y="1142940"/>
            <a:ext cx="3402233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2764C9D-37FD-405E-AE3C-9205DAE9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55" y="1531187"/>
            <a:ext cx="4683965" cy="27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80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7B3E14-9C93-422F-8D76-55D51885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121" y="1173480"/>
            <a:ext cx="2225697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2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17E2ACE-3DB4-4824-AB27-1C9ABCF3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86" y="1305683"/>
            <a:ext cx="4400054" cy="27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2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5"/>
          <p:cNvSpPr txBox="1">
            <a:spLocks noGrp="1"/>
          </p:cNvSpPr>
          <p:nvPr>
            <p:ph type="title"/>
          </p:nvPr>
        </p:nvSpPr>
        <p:spPr>
          <a:xfrm>
            <a:off x="1778550" y="2550960"/>
            <a:ext cx="5586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Executive Summary</a:t>
            </a:r>
          </a:p>
        </p:txBody>
      </p:sp>
      <p:sp>
        <p:nvSpPr>
          <p:cNvPr id="1271" name="Google Shape;1271;p35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SQL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B9E843-875E-4775-BA0A-4C9DB88C7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80" y="1089660"/>
            <a:ext cx="409039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92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Folium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AD3B71E-B565-4EB7-9016-29187AD0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1" y="1126688"/>
            <a:ext cx="7802999" cy="35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86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Folium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62679A-B52F-4D89-B0F6-714F26DC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38355"/>
            <a:ext cx="7833360" cy="35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0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EDA with Folium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143750D-B4F9-4605-9DA7-FA88DBB04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77637"/>
            <a:ext cx="7704000" cy="3565025"/>
          </a:xfrm>
          <a:prstGeom prst="rect">
            <a:avLst/>
          </a:prstGeom>
        </p:spPr>
      </p:pic>
      <p:sp>
        <p:nvSpPr>
          <p:cNvPr id="5" name="Google Shape;1284;p37">
            <a:extLst>
              <a:ext uri="{FF2B5EF4-FFF2-40B4-BE49-F238E27FC236}">
                <a16:creationId xmlns:a16="http://schemas.microsoft.com/office/drawing/2014/main" id="{1D51DA7A-6A6D-4088-829F-150294F5C0E0}"/>
              </a:ext>
            </a:extLst>
          </p:cNvPr>
          <p:cNvSpPr txBox="1">
            <a:spLocks/>
          </p:cNvSpPr>
          <p:nvPr/>
        </p:nvSpPr>
        <p:spPr>
          <a:xfrm>
            <a:off x="720000" y="4503390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altLang="zh-TW" sz="1600" b="0" dirty="0" err="1"/>
              <a:t>PolyLine</a:t>
            </a:r>
            <a:r>
              <a:rPr lang="en-US" altLang="zh-TW" sz="1600" b="0" dirty="0"/>
              <a:t> between a launch site to the selected</a:t>
            </a:r>
          </a:p>
        </p:txBody>
      </p:sp>
    </p:spTree>
    <p:extLst>
      <p:ext uri="{BB962C8B-B14F-4D97-AF65-F5344CB8AC3E}">
        <p14:creationId xmlns:p14="http://schemas.microsoft.com/office/powerpoint/2010/main" val="351151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Dashboard with </a:t>
            </a:r>
            <a:r>
              <a:rPr lang="en-US" altLang="zh-TW" dirty="0" err="1"/>
              <a:t>Plotly</a:t>
            </a:r>
            <a:r>
              <a:rPr lang="en-US" altLang="zh-TW" dirty="0"/>
              <a:t> Dash</a:t>
            </a:r>
          </a:p>
        </p:txBody>
      </p:sp>
      <p:sp>
        <p:nvSpPr>
          <p:cNvPr id="5" name="Google Shape;1284;p37">
            <a:extLst>
              <a:ext uri="{FF2B5EF4-FFF2-40B4-BE49-F238E27FC236}">
                <a16:creationId xmlns:a16="http://schemas.microsoft.com/office/drawing/2014/main" id="{1D51DA7A-6A6D-4088-829F-150294F5C0E0}"/>
              </a:ext>
            </a:extLst>
          </p:cNvPr>
          <p:cNvSpPr txBox="1">
            <a:spLocks/>
          </p:cNvSpPr>
          <p:nvPr/>
        </p:nvSpPr>
        <p:spPr>
          <a:xfrm>
            <a:off x="1440000" y="4168079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p"/>
            </a:pPr>
            <a:endParaRPr lang="en-US" altLang="zh-TW" sz="1600" b="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5CCBCC-B5CF-4618-BD5C-8890DFBB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9718"/>
            <a:ext cx="9144000" cy="2217344"/>
          </a:xfrm>
          <a:prstGeom prst="rect">
            <a:avLst/>
          </a:prstGeom>
        </p:spPr>
      </p:pic>
      <p:sp>
        <p:nvSpPr>
          <p:cNvPr id="7" name="Google Shape;1297;p37">
            <a:extLst>
              <a:ext uri="{FF2B5EF4-FFF2-40B4-BE49-F238E27FC236}">
                <a16:creationId xmlns:a16="http://schemas.microsoft.com/office/drawing/2014/main" id="{89457689-0F52-4C2C-8E9B-91F34CB67C85}"/>
              </a:ext>
            </a:extLst>
          </p:cNvPr>
          <p:cNvSpPr txBox="1">
            <a:spLocks/>
          </p:cNvSpPr>
          <p:nvPr/>
        </p:nvSpPr>
        <p:spPr>
          <a:xfrm>
            <a:off x="1028700" y="3580532"/>
            <a:ext cx="7086600" cy="113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The KSC LC-39A has the most success launches in the four sites.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The last three sites have almost same part.</a:t>
            </a:r>
          </a:p>
        </p:txBody>
      </p:sp>
    </p:spTree>
    <p:extLst>
      <p:ext uri="{BB962C8B-B14F-4D97-AF65-F5344CB8AC3E}">
        <p14:creationId xmlns:p14="http://schemas.microsoft.com/office/powerpoint/2010/main" val="1263142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Dashboard with </a:t>
            </a:r>
            <a:r>
              <a:rPr lang="en-US" altLang="zh-TW" dirty="0" err="1"/>
              <a:t>Plotly</a:t>
            </a:r>
            <a:r>
              <a:rPr lang="en-US" altLang="zh-TW" dirty="0"/>
              <a:t> Dash</a:t>
            </a:r>
          </a:p>
        </p:txBody>
      </p:sp>
      <p:sp>
        <p:nvSpPr>
          <p:cNvPr id="5" name="Google Shape;1284;p37">
            <a:extLst>
              <a:ext uri="{FF2B5EF4-FFF2-40B4-BE49-F238E27FC236}">
                <a16:creationId xmlns:a16="http://schemas.microsoft.com/office/drawing/2014/main" id="{1D51DA7A-6A6D-4088-829F-150294F5C0E0}"/>
              </a:ext>
            </a:extLst>
          </p:cNvPr>
          <p:cNvSpPr txBox="1">
            <a:spLocks/>
          </p:cNvSpPr>
          <p:nvPr/>
        </p:nvSpPr>
        <p:spPr>
          <a:xfrm>
            <a:off x="1440000" y="4168079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3000" b="1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en-US" altLang="zh-TW" sz="1600" b="0" dirty="0"/>
              <a:t>The class 0 is 60% in site VAFB SLC-4E. It is over the half of them.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FA2686-A9A6-4FD6-BE5A-C74BD187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651"/>
            <a:ext cx="9144000" cy="27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37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Dashboard with </a:t>
            </a:r>
            <a:r>
              <a:rPr lang="en-US" altLang="zh-TW" dirty="0" err="1"/>
              <a:t>Plotly</a:t>
            </a:r>
            <a:r>
              <a:rPr lang="en-US" altLang="zh-TW" dirty="0"/>
              <a:t> Dash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08AAE14-2DD8-42E8-B822-C22FB96C1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4950"/>
            <a:ext cx="9144000" cy="1912600"/>
          </a:xfrm>
          <a:prstGeom prst="rect">
            <a:avLst/>
          </a:prstGeom>
        </p:spPr>
      </p:pic>
      <p:sp>
        <p:nvSpPr>
          <p:cNvPr id="6" name="Google Shape;1297;p37">
            <a:extLst>
              <a:ext uri="{FF2B5EF4-FFF2-40B4-BE49-F238E27FC236}">
                <a16:creationId xmlns:a16="http://schemas.microsoft.com/office/drawing/2014/main" id="{71D42B84-7A69-4021-A736-A9D96DE4D518}"/>
              </a:ext>
            </a:extLst>
          </p:cNvPr>
          <p:cNvSpPr txBox="1">
            <a:spLocks/>
          </p:cNvSpPr>
          <p:nvPr/>
        </p:nvSpPr>
        <p:spPr>
          <a:xfrm>
            <a:off x="1028700" y="3580532"/>
            <a:ext cx="7086600" cy="113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B4 has some of outlier.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V1.1 almost in the lower payload mass.</a:t>
            </a:r>
          </a:p>
        </p:txBody>
      </p:sp>
    </p:spTree>
    <p:extLst>
      <p:ext uri="{BB962C8B-B14F-4D97-AF65-F5344CB8AC3E}">
        <p14:creationId xmlns:p14="http://schemas.microsoft.com/office/powerpoint/2010/main" val="1677918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Dashboard with </a:t>
            </a:r>
            <a:r>
              <a:rPr lang="en-US" altLang="zh-TW" dirty="0" err="1"/>
              <a:t>Plotly</a:t>
            </a:r>
            <a:r>
              <a:rPr lang="en-US" altLang="zh-TW" dirty="0"/>
              <a:t> Dash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08AAE14-2DD8-42E8-B822-C22FB96C1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4950"/>
            <a:ext cx="9144000" cy="1912600"/>
          </a:xfrm>
          <a:prstGeom prst="rect">
            <a:avLst/>
          </a:prstGeom>
        </p:spPr>
      </p:pic>
      <p:sp>
        <p:nvSpPr>
          <p:cNvPr id="6" name="Google Shape;1297;p37">
            <a:extLst>
              <a:ext uri="{FF2B5EF4-FFF2-40B4-BE49-F238E27FC236}">
                <a16:creationId xmlns:a16="http://schemas.microsoft.com/office/drawing/2014/main" id="{71D42B84-7A69-4021-A736-A9D96DE4D518}"/>
              </a:ext>
            </a:extLst>
          </p:cNvPr>
          <p:cNvSpPr txBox="1">
            <a:spLocks/>
          </p:cNvSpPr>
          <p:nvPr/>
        </p:nvSpPr>
        <p:spPr>
          <a:xfrm>
            <a:off x="1028700" y="3580532"/>
            <a:ext cx="7086600" cy="113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B4 has some of outlier.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V1.1 almost in the lower payload mass.</a:t>
            </a:r>
          </a:p>
        </p:txBody>
      </p:sp>
    </p:spTree>
    <p:extLst>
      <p:ext uri="{BB962C8B-B14F-4D97-AF65-F5344CB8AC3E}">
        <p14:creationId xmlns:p14="http://schemas.microsoft.com/office/powerpoint/2010/main" val="1731637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Machine Learning</a:t>
            </a:r>
          </a:p>
        </p:txBody>
      </p:sp>
      <p:sp>
        <p:nvSpPr>
          <p:cNvPr id="6" name="Google Shape;1297;p37">
            <a:extLst>
              <a:ext uri="{FF2B5EF4-FFF2-40B4-BE49-F238E27FC236}">
                <a16:creationId xmlns:a16="http://schemas.microsoft.com/office/drawing/2014/main" id="{71D42B84-7A69-4021-A736-A9D96DE4D518}"/>
              </a:ext>
            </a:extLst>
          </p:cNvPr>
          <p:cNvSpPr txBox="1">
            <a:spLocks/>
          </p:cNvSpPr>
          <p:nvPr/>
        </p:nvSpPr>
        <p:spPr>
          <a:xfrm>
            <a:off x="4853940" y="1574449"/>
            <a:ext cx="3390900" cy="199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Use SVM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The accuracy is 0.8333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sz="16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B5E745A-7A52-4F10-9685-103B61458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1" y="1310640"/>
            <a:ext cx="3562749" cy="30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0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Machine Learning</a:t>
            </a:r>
          </a:p>
        </p:txBody>
      </p:sp>
      <p:sp>
        <p:nvSpPr>
          <p:cNvPr id="6" name="Google Shape;1297;p37">
            <a:extLst>
              <a:ext uri="{FF2B5EF4-FFF2-40B4-BE49-F238E27FC236}">
                <a16:creationId xmlns:a16="http://schemas.microsoft.com/office/drawing/2014/main" id="{71D42B84-7A69-4021-A736-A9D96DE4D518}"/>
              </a:ext>
            </a:extLst>
          </p:cNvPr>
          <p:cNvSpPr txBox="1">
            <a:spLocks/>
          </p:cNvSpPr>
          <p:nvPr/>
        </p:nvSpPr>
        <p:spPr>
          <a:xfrm>
            <a:off x="1683629" y="3296569"/>
            <a:ext cx="6286500" cy="199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F1_score is the good metrics to evaluate the model.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SVM is the best model, and then is the </a:t>
            </a:r>
            <a:r>
              <a:rPr lang="en-US" sz="1600" dirty="0" err="1"/>
              <a:t>LogReg</a:t>
            </a: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SVM in the three metrics all the best model.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0BF67A-C889-445E-8762-BAEB89A7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29" y="1412448"/>
            <a:ext cx="560148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Executive Summary</a:t>
            </a:r>
            <a:endParaRPr dirty="0"/>
          </a:p>
        </p:txBody>
      </p:sp>
      <p:sp>
        <p:nvSpPr>
          <p:cNvPr id="1297" name="Google Shape;1297;p37"/>
          <p:cNvSpPr txBox="1">
            <a:spLocks noGrp="1"/>
          </p:cNvSpPr>
          <p:nvPr>
            <p:ph type="subTitle" idx="4294967295"/>
          </p:nvPr>
        </p:nvSpPr>
        <p:spPr>
          <a:xfrm>
            <a:off x="4183782" y="1313109"/>
            <a:ext cx="4304898" cy="201436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Data collection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Data </a:t>
            </a:r>
            <a:r>
              <a:rPr lang="en-US" sz="1600" dirty="0" err="1"/>
              <a:t>preworking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EDA with data visualization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EDA with 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Building an interactive map with Folium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 err="1"/>
              <a:t>Buliding</a:t>
            </a:r>
            <a:r>
              <a:rPr lang="en-US" sz="1600" dirty="0"/>
              <a:t> a dashboard with </a:t>
            </a:r>
            <a:r>
              <a:rPr lang="en-US" sz="1600" dirty="0" err="1"/>
              <a:t>plotly</a:t>
            </a:r>
            <a:r>
              <a:rPr lang="en-US" sz="1600" dirty="0"/>
              <a:t> dash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Predictive analysis</a:t>
            </a:r>
            <a:endParaRPr sz="1600" dirty="0"/>
          </a:p>
        </p:txBody>
      </p:sp>
      <p:pic>
        <p:nvPicPr>
          <p:cNvPr id="1026" name="Picture 2" descr="Data, information, presentation, report, summary icon - Download on  Iconfinder">
            <a:extLst>
              <a:ext uri="{FF2B5EF4-FFF2-40B4-BE49-F238E27FC236}">
                <a16:creationId xmlns:a16="http://schemas.microsoft.com/office/drawing/2014/main" id="{9EE6B3E8-1EA4-4D90-9F61-80889D4F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0" y="131310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5"/>
          <p:cNvSpPr txBox="1">
            <a:spLocks noGrp="1"/>
          </p:cNvSpPr>
          <p:nvPr>
            <p:ph type="title"/>
          </p:nvPr>
        </p:nvSpPr>
        <p:spPr>
          <a:xfrm>
            <a:off x="1778550" y="2550960"/>
            <a:ext cx="5586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Conclusion</a:t>
            </a:r>
          </a:p>
        </p:txBody>
      </p:sp>
      <p:sp>
        <p:nvSpPr>
          <p:cNvPr id="1271" name="Google Shape;1271;p35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5</a:t>
            </a:r>
            <a:endParaRPr dirty="0"/>
          </a:p>
        </p:txBody>
      </p:sp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287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Machine Learning</a:t>
            </a:r>
          </a:p>
        </p:txBody>
      </p:sp>
      <p:sp>
        <p:nvSpPr>
          <p:cNvPr id="6" name="Google Shape;1297;p37">
            <a:extLst>
              <a:ext uri="{FF2B5EF4-FFF2-40B4-BE49-F238E27FC236}">
                <a16:creationId xmlns:a16="http://schemas.microsoft.com/office/drawing/2014/main" id="{71D42B84-7A69-4021-A736-A9D96DE4D518}"/>
              </a:ext>
            </a:extLst>
          </p:cNvPr>
          <p:cNvSpPr txBox="1">
            <a:spLocks/>
          </p:cNvSpPr>
          <p:nvPr/>
        </p:nvSpPr>
        <p:spPr>
          <a:xfrm>
            <a:off x="2628900" y="987709"/>
            <a:ext cx="5673180" cy="1994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We created a machine learning model to forecast successful Stage 1 landings for Space Y to compete with SpaceX.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Information was gathered from SpaceX Wikipedia and API, a dashboard was created for visualization, and data was entered into a SQL database.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Our model had 83% accuracy and can be used by </a:t>
            </a:r>
            <a:r>
              <a:rPr lang="en-US" altLang="zh-TW" sz="1600" dirty="0" err="1"/>
              <a:t>Allon</a:t>
            </a:r>
            <a:r>
              <a:rPr lang="en-US" altLang="zh-TW" sz="1600" dirty="0"/>
              <a:t> Mask of Space Y to make launch decisions. To improve accuracy, more data should be gathered and the optimum model should be selected.</a:t>
            </a:r>
            <a:endParaRPr 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952738-D0BF-4619-B025-E2F224A2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21179"/>
            <a:ext cx="1618945" cy="16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5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38"/>
          <p:cNvSpPr txBox="1">
            <a:spLocks noGrp="1"/>
          </p:cNvSpPr>
          <p:nvPr>
            <p:ph type="title"/>
          </p:nvPr>
        </p:nvSpPr>
        <p:spPr>
          <a:xfrm>
            <a:off x="720000" y="1889760"/>
            <a:ext cx="77040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THE END</a:t>
            </a:r>
            <a:endParaRPr sz="6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5"/>
          <p:cNvSpPr txBox="1">
            <a:spLocks noGrp="1"/>
          </p:cNvSpPr>
          <p:nvPr>
            <p:ph type="title"/>
          </p:nvPr>
        </p:nvSpPr>
        <p:spPr>
          <a:xfrm>
            <a:off x="1778550" y="2550960"/>
            <a:ext cx="5586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Introduction</a:t>
            </a:r>
          </a:p>
        </p:txBody>
      </p:sp>
      <p:sp>
        <p:nvSpPr>
          <p:cNvPr id="1271" name="Google Shape;1271;p35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2</a:t>
            </a:r>
            <a:endParaRPr dirty="0"/>
          </a:p>
        </p:txBody>
      </p:sp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46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Introduction</a:t>
            </a:r>
          </a:p>
        </p:txBody>
      </p:sp>
      <p:sp>
        <p:nvSpPr>
          <p:cNvPr id="1297" name="Google Shape;1297;p37"/>
          <p:cNvSpPr txBox="1">
            <a:spLocks noGrp="1"/>
          </p:cNvSpPr>
          <p:nvPr>
            <p:ph type="subTitle" idx="4294967295"/>
          </p:nvPr>
        </p:nvSpPr>
        <p:spPr>
          <a:xfrm>
            <a:off x="3962802" y="1705325"/>
            <a:ext cx="4304898" cy="201436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SpaceX is advertising flights on their Falcon 9 rocket for a cheaper price compared to other companies. This is due to their ability to reuse parts of the rocket, which helps them save money.</a:t>
            </a:r>
            <a:endParaRPr sz="1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EF17A5-13DD-4532-A5D1-4ED0109F1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49" y="1705325"/>
            <a:ext cx="2014362" cy="20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6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5"/>
          <p:cNvSpPr txBox="1">
            <a:spLocks noGrp="1"/>
          </p:cNvSpPr>
          <p:nvPr>
            <p:ph type="title"/>
          </p:nvPr>
        </p:nvSpPr>
        <p:spPr>
          <a:xfrm>
            <a:off x="1778550" y="2550960"/>
            <a:ext cx="5586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Methodology</a:t>
            </a:r>
          </a:p>
        </p:txBody>
      </p:sp>
      <p:sp>
        <p:nvSpPr>
          <p:cNvPr id="1271" name="Google Shape;1271;p35"/>
          <p:cNvSpPr txBox="1">
            <a:spLocks noGrp="1"/>
          </p:cNvSpPr>
          <p:nvPr>
            <p:ph type="title" idx="2"/>
          </p:nvPr>
        </p:nvSpPr>
        <p:spPr>
          <a:xfrm>
            <a:off x="4023300" y="1311992"/>
            <a:ext cx="1097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</a:t>
            </a:r>
            <a:endParaRPr dirty="0"/>
          </a:p>
        </p:txBody>
      </p:sp>
      <p:sp>
        <p:nvSpPr>
          <p:cNvPr id="1273" name="Google Shape;1273;p35"/>
          <p:cNvSpPr/>
          <p:nvPr/>
        </p:nvSpPr>
        <p:spPr>
          <a:xfrm>
            <a:off x="2312638" y="1170588"/>
            <a:ext cx="205181" cy="205181"/>
          </a:xfrm>
          <a:custGeom>
            <a:avLst/>
            <a:gdLst/>
            <a:ahLst/>
            <a:cxnLst/>
            <a:rect l="l" t="t" r="r" b="b"/>
            <a:pathLst>
              <a:path w="16497" h="16497" extrusionOk="0">
                <a:moveTo>
                  <a:pt x="6352" y="1"/>
                </a:moveTo>
                <a:lnTo>
                  <a:pt x="6352" y="6382"/>
                </a:lnTo>
                <a:lnTo>
                  <a:pt x="1" y="6382"/>
                </a:lnTo>
                <a:lnTo>
                  <a:pt x="1" y="10145"/>
                </a:lnTo>
                <a:lnTo>
                  <a:pt x="6352" y="10145"/>
                </a:lnTo>
                <a:lnTo>
                  <a:pt x="6352" y="16496"/>
                </a:lnTo>
                <a:lnTo>
                  <a:pt x="10145" y="16496"/>
                </a:lnTo>
                <a:lnTo>
                  <a:pt x="10145" y="10145"/>
                </a:lnTo>
                <a:lnTo>
                  <a:pt x="16496" y="10145"/>
                </a:lnTo>
                <a:lnTo>
                  <a:pt x="16496" y="6382"/>
                </a:lnTo>
                <a:lnTo>
                  <a:pt x="10145" y="6382"/>
                </a:lnTo>
                <a:lnTo>
                  <a:pt x="10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22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Methodology</a:t>
            </a:r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4183782" y="1313109"/>
            <a:ext cx="4304898" cy="20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Data collection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Data wrangling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Data </a:t>
            </a:r>
            <a:r>
              <a:rPr lang="en-US" sz="1600" dirty="0" err="1"/>
              <a:t>Visualiztion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Dashboard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1600" dirty="0"/>
              <a:t>Model methods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C109D89-9B0B-4570-91E5-136BCAB6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68" y="1313109"/>
            <a:ext cx="2170392" cy="217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7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dirty="0"/>
              <a:t>Web Scraping</a:t>
            </a:r>
          </a:p>
        </p:txBody>
      </p:sp>
      <p:sp>
        <p:nvSpPr>
          <p:cNvPr id="5" name="Google Shape;1297;p37">
            <a:extLst>
              <a:ext uri="{FF2B5EF4-FFF2-40B4-BE49-F238E27FC236}">
                <a16:creationId xmlns:a16="http://schemas.microsoft.com/office/drawing/2014/main" id="{2B627BB2-7E27-4BCB-A564-706FCD2A62BE}"/>
              </a:ext>
            </a:extLst>
          </p:cNvPr>
          <p:cNvSpPr txBox="1">
            <a:spLocks/>
          </p:cNvSpPr>
          <p:nvPr/>
        </p:nvSpPr>
        <p:spPr>
          <a:xfrm>
            <a:off x="4008522" y="1442649"/>
            <a:ext cx="4304898" cy="20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Took a table about Falcon 9 launches from Wikipedia, changed it into a computer-readable format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TW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TW" sz="1600" dirty="0"/>
              <a:t>Parse the table and convert it into a Pandas data frame</a:t>
            </a:r>
            <a:endParaRPr lang="en-US" sz="16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41C0DAD-2351-466A-8DF4-DD75545AD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786890"/>
            <a:ext cx="1779270" cy="17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66336"/>
      </p:ext>
    </p:extLst>
  </p:cSld>
  <p:clrMapOvr>
    <a:masterClrMapping/>
  </p:clrMapOvr>
</p:sld>
</file>

<file path=ppt/theme/theme1.xml><?xml version="1.0" encoding="utf-8"?>
<a:theme xmlns:a="http://schemas.openxmlformats.org/drawingml/2006/main" name="E-Wheelchairs Supplier Company Profile by Slidesgo">
  <a:themeElements>
    <a:clrScheme name="Simple Light">
      <a:dk1>
        <a:srgbClr val="FFFFFF"/>
      </a:dk1>
      <a:lt1>
        <a:srgbClr val="2B2836"/>
      </a:lt1>
      <a:dk2>
        <a:srgbClr val="5773F5"/>
      </a:dk2>
      <a:lt2>
        <a:srgbClr val="38344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811</Words>
  <Application>Microsoft Office PowerPoint</Application>
  <PresentationFormat>如螢幕大小 (16:9)</PresentationFormat>
  <Paragraphs>108</Paragraphs>
  <Slides>42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Encode Sans</vt:lpstr>
      <vt:lpstr>Arial</vt:lpstr>
      <vt:lpstr>Anton</vt:lpstr>
      <vt:lpstr>Loved by the King</vt:lpstr>
      <vt:lpstr>Albert Sans</vt:lpstr>
      <vt:lpstr>Wingdings</vt:lpstr>
      <vt:lpstr>E-Wheelchairs Supplier Company Profile by Slidesgo</vt:lpstr>
      <vt:lpstr>SpaceX Analysis Capstone Project</vt:lpstr>
      <vt:lpstr>1</vt:lpstr>
      <vt:lpstr>Executive Summary</vt:lpstr>
      <vt:lpstr>Executive Summary</vt:lpstr>
      <vt:lpstr>Introduction</vt:lpstr>
      <vt:lpstr>Introduction</vt:lpstr>
      <vt:lpstr>Methodology</vt:lpstr>
      <vt:lpstr>Methodology</vt:lpstr>
      <vt:lpstr>Web Scraping</vt:lpstr>
      <vt:lpstr>Data Wrangling </vt:lpstr>
      <vt:lpstr>EDA</vt:lpstr>
      <vt:lpstr>Analysis with Folium</vt:lpstr>
      <vt:lpstr>Result</vt:lpstr>
      <vt:lpstr>EDA Visualiztion</vt:lpstr>
      <vt:lpstr>EDA Visualiztion</vt:lpstr>
      <vt:lpstr>EDA Visualiztion</vt:lpstr>
      <vt:lpstr>EDA Visualiztion</vt:lpstr>
      <vt:lpstr>EDA Visualiztion</vt:lpstr>
      <vt:lpstr>EDA Visualiztion</vt:lpstr>
      <vt:lpstr>EDA Visualiztion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SQL</vt:lpstr>
      <vt:lpstr>EDA with Folium</vt:lpstr>
      <vt:lpstr>EDA with Folium</vt:lpstr>
      <vt:lpstr>EDA with Folium</vt:lpstr>
      <vt:lpstr>Dashboard with Plotly Dash</vt:lpstr>
      <vt:lpstr>Dashboard with Plotly Dash</vt:lpstr>
      <vt:lpstr>Dashboard with Plotly Dash</vt:lpstr>
      <vt:lpstr>Dashboard with Plotly Dash</vt:lpstr>
      <vt:lpstr>Machine Learning</vt:lpstr>
      <vt:lpstr>Machine Learning</vt:lpstr>
      <vt:lpstr>Conclusion</vt:lpstr>
      <vt:lpstr>Machine Learning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Capstone Project</dc:title>
  <cp:lastModifiedBy>趙威凱</cp:lastModifiedBy>
  <cp:revision>20</cp:revision>
  <dcterms:modified xsi:type="dcterms:W3CDTF">2023-01-30T21:23:51Z</dcterms:modified>
</cp:coreProperties>
</file>